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Lst>
  <p:sldIdLst>
    <p:sldId id="256" r:id="rId2"/>
  </p:sldIdLst>
  <p:sldSz cx="43891200" cy="32918400"/>
  <p:notesSz cx="9296400" cy="7010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oreno,Melissa M" initials="MM" lastIdx="1" clrIdx="0">
    <p:extLst>
      <p:ext uri="{19B8F6BF-5375-455C-9EA6-DF929625EA0E}">
        <p15:presenceInfo xmlns:p15="http://schemas.microsoft.com/office/powerpoint/2012/main" userId="Moreno,Melissa M" providerId="None"/>
      </p:ext>
    </p:extLst>
  </p:cmAuthor>
  <p:cmAuthor id="2" name="Windows User" initials="WU" lastIdx="6" clrIdx="1">
    <p:extLst>
      <p:ext uri="{19B8F6BF-5375-455C-9EA6-DF929625EA0E}">
        <p15:presenceInfo xmlns:p15="http://schemas.microsoft.com/office/powerpoint/2012/main" userId="Windows Us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3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horzBarState="maximized">
    <p:restoredLeft sz="6008" autoAdjust="0"/>
    <p:restoredTop sz="94660"/>
  </p:normalViewPr>
  <p:slideViewPr>
    <p:cSldViewPr snapToGrid="0">
      <p:cViewPr>
        <p:scale>
          <a:sx n="25" d="100"/>
          <a:sy n="25" d="100"/>
        </p:scale>
        <p:origin x="474" y="-112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commentAuthors" Target="commentAuthors.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5290752" y="11456371"/>
            <a:ext cx="33309696" cy="7900416"/>
          </a:xfrm>
          <a:solidFill>
            <a:srgbClr val="FFFFFF"/>
          </a:solidFill>
          <a:ln w="38100">
            <a:solidFill>
              <a:srgbClr val="404040"/>
            </a:solidFill>
          </a:ln>
        </p:spPr>
        <p:txBody>
          <a:bodyPr lIns="274320" rIns="274320" anchor="ctr" anchorCtr="1">
            <a:normAutofit/>
          </a:bodyPr>
          <a:lstStyle>
            <a:lvl1pPr algn="ctr">
              <a:defRPr sz="16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9702703" y="20892211"/>
            <a:ext cx="24485803" cy="5951491"/>
          </a:xfrm>
          <a:noFill/>
        </p:spPr>
        <p:txBody>
          <a:bodyPr>
            <a:normAutofit/>
          </a:bodyPr>
          <a:lstStyle>
            <a:lvl1pPr marL="0" indent="0" algn="ctr">
              <a:buNone/>
              <a:defRPr sz="9120">
                <a:solidFill>
                  <a:schemeClr val="tx1">
                    <a:lumMod val="75000"/>
                    <a:lumOff val="25000"/>
                  </a:schemeClr>
                </a:solidFill>
              </a:defRPr>
            </a:lvl1pPr>
            <a:lvl2pPr marL="2194560" indent="0" algn="ctr">
              <a:buNone/>
              <a:defRPr sz="9120"/>
            </a:lvl2pPr>
            <a:lvl3pPr marL="4389120" indent="0" algn="ctr">
              <a:buNone/>
              <a:defRPr sz="8640"/>
            </a:lvl3pPr>
            <a:lvl4pPr marL="6583680" indent="0" algn="ctr">
              <a:buNone/>
              <a:defRPr sz="7680"/>
            </a:lvl4pPr>
            <a:lvl5pPr marL="8778240" indent="0" algn="ctr">
              <a:buNone/>
              <a:defRPr sz="7680"/>
            </a:lvl5pPr>
            <a:lvl6pPr marL="10972800" indent="0" algn="ctr">
              <a:buNone/>
              <a:defRPr sz="7680"/>
            </a:lvl6pPr>
            <a:lvl7pPr marL="13167360" indent="0" algn="ctr">
              <a:buNone/>
              <a:defRPr sz="7680"/>
            </a:lvl7pPr>
            <a:lvl8pPr marL="15361920" indent="0" algn="ctr">
              <a:buNone/>
              <a:defRPr sz="7680"/>
            </a:lvl8pPr>
            <a:lvl9pPr marL="17556480" indent="0" algn="ctr">
              <a:buNone/>
              <a:defRPr sz="768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273F18F6-195B-462E-B790-24C6E26F9CE1}" type="datetimeFigureOut">
              <a:rPr lang="en-US" smtClean="0"/>
              <a:t>9/9/2019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B377190-71E4-46FB-AFA6-2A3A83FDB2AE}" type="slidenum">
              <a:rPr lang="en-US" smtClean="0"/>
              <a:t>‹#›</a:t>
            </a:fld>
            <a:endParaRPr lang="en-US"/>
          </a:p>
        </p:txBody>
      </p:sp>
    </p:spTree>
    <p:extLst>
      <p:ext uri="{BB962C8B-B14F-4D97-AF65-F5344CB8AC3E}">
        <p14:creationId xmlns:p14="http://schemas.microsoft.com/office/powerpoint/2010/main" val="3018682039"/>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73F18F6-195B-462E-B790-24C6E26F9CE1}" type="datetimeFigureOut">
              <a:rPr lang="en-US" smtClean="0"/>
              <a:t>9/9/2019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77190-71E4-46FB-AFA6-2A3A83FDB2AE}" type="slidenum">
              <a:rPr lang="en-US" smtClean="0"/>
              <a:t>‹#›</a:t>
            </a:fld>
            <a:endParaRPr lang="en-US"/>
          </a:p>
        </p:txBody>
      </p:sp>
    </p:spTree>
    <p:extLst>
      <p:ext uri="{BB962C8B-B14F-4D97-AF65-F5344CB8AC3E}">
        <p14:creationId xmlns:p14="http://schemas.microsoft.com/office/powerpoint/2010/main" val="251668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151203" y="4498848"/>
            <a:ext cx="5059037" cy="2392070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09021" y="4498848"/>
            <a:ext cx="22637635" cy="23920704"/>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73F18F6-195B-462E-B790-24C6E26F9CE1}" type="datetimeFigureOut">
              <a:rPr lang="en-US" smtClean="0"/>
              <a:t>9/9/2019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77190-71E4-46FB-AFA6-2A3A83FDB2AE}" type="slidenum">
              <a:rPr lang="en-US" smtClean="0"/>
              <a:t>‹#›</a:t>
            </a:fld>
            <a:endParaRPr lang="en-US"/>
          </a:p>
        </p:txBody>
      </p:sp>
    </p:spTree>
    <p:extLst>
      <p:ext uri="{BB962C8B-B14F-4D97-AF65-F5344CB8AC3E}">
        <p14:creationId xmlns:p14="http://schemas.microsoft.com/office/powerpoint/2010/main" val="36082563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73F18F6-195B-462E-B790-24C6E26F9CE1}" type="datetimeFigureOut">
              <a:rPr lang="en-US" smtClean="0"/>
              <a:t>9/9/2019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B377190-71E4-46FB-AFA6-2A3A83FDB2AE}" type="slidenum">
              <a:rPr lang="en-US" smtClean="0"/>
              <a:t>‹#›</a:t>
            </a:fld>
            <a:endParaRPr lang="en-US"/>
          </a:p>
        </p:txBody>
      </p:sp>
    </p:spTree>
    <p:extLst>
      <p:ext uri="{BB962C8B-B14F-4D97-AF65-F5344CB8AC3E}">
        <p14:creationId xmlns:p14="http://schemas.microsoft.com/office/powerpoint/2010/main" val="9178826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5310835" y="11456371"/>
            <a:ext cx="33313421" cy="7900416"/>
          </a:xfrm>
          <a:solidFill>
            <a:srgbClr val="FFFFFF"/>
          </a:solidFill>
          <a:ln w="38100">
            <a:solidFill>
              <a:srgbClr val="404040"/>
            </a:solidFill>
          </a:ln>
        </p:spPr>
        <p:txBody>
          <a:bodyPr lIns="274320" rIns="274320" anchor="ctr" anchorCtr="1">
            <a:normAutofit/>
          </a:bodyPr>
          <a:lstStyle>
            <a:lvl1pPr>
              <a:defRPr sz="16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9702703" y="20891832"/>
            <a:ext cx="24485803" cy="6072394"/>
          </a:xfrm>
        </p:spPr>
        <p:txBody>
          <a:bodyPr anchor="t" anchorCtr="1">
            <a:normAutofit/>
          </a:bodyPr>
          <a:lstStyle>
            <a:lvl1pPr marL="0" indent="0">
              <a:buNone/>
              <a:defRPr sz="9120">
                <a:solidFill>
                  <a:schemeClr val="tx1"/>
                </a:solidFill>
              </a:defRPr>
            </a:lvl1pPr>
            <a:lvl2pPr marL="2194560" indent="0">
              <a:buNone/>
              <a:defRPr sz="9120">
                <a:solidFill>
                  <a:schemeClr val="tx1">
                    <a:tint val="75000"/>
                  </a:schemeClr>
                </a:solidFill>
              </a:defRPr>
            </a:lvl2pPr>
            <a:lvl3pPr marL="4389120" indent="0">
              <a:buNone/>
              <a:defRPr sz="8640">
                <a:solidFill>
                  <a:schemeClr val="tx1">
                    <a:tint val="75000"/>
                  </a:schemeClr>
                </a:solidFill>
              </a:defRPr>
            </a:lvl3pPr>
            <a:lvl4pPr marL="6583680" indent="0">
              <a:buNone/>
              <a:defRPr sz="7680">
                <a:solidFill>
                  <a:schemeClr val="tx1">
                    <a:tint val="75000"/>
                  </a:schemeClr>
                </a:solidFill>
              </a:defRPr>
            </a:lvl4pPr>
            <a:lvl5pPr marL="8778240" indent="0">
              <a:buNone/>
              <a:defRPr sz="7680">
                <a:solidFill>
                  <a:schemeClr val="tx1">
                    <a:tint val="75000"/>
                  </a:schemeClr>
                </a:solidFill>
              </a:defRPr>
            </a:lvl5pPr>
            <a:lvl6pPr marL="10972800" indent="0">
              <a:buNone/>
              <a:defRPr sz="7680">
                <a:solidFill>
                  <a:schemeClr val="tx1">
                    <a:tint val="75000"/>
                  </a:schemeClr>
                </a:solidFill>
              </a:defRPr>
            </a:lvl6pPr>
            <a:lvl7pPr marL="13167360" indent="0">
              <a:buNone/>
              <a:defRPr sz="7680">
                <a:solidFill>
                  <a:schemeClr val="tx1">
                    <a:tint val="75000"/>
                  </a:schemeClr>
                </a:solidFill>
              </a:defRPr>
            </a:lvl7pPr>
            <a:lvl8pPr marL="15361920" indent="0">
              <a:buNone/>
              <a:defRPr sz="7680">
                <a:solidFill>
                  <a:schemeClr val="tx1">
                    <a:tint val="75000"/>
                  </a:schemeClr>
                </a:solidFill>
              </a:defRPr>
            </a:lvl8pPr>
            <a:lvl9pPr marL="17556480" indent="0">
              <a:buNone/>
              <a:defRPr sz="7680">
                <a:solidFill>
                  <a:schemeClr val="tx1">
                    <a:tint val="75000"/>
                  </a:schemeClr>
                </a:solidFill>
              </a:defRPr>
            </a:lvl9pPr>
          </a:lstStyle>
          <a:p>
            <a:pPr lvl="0"/>
            <a:r>
              <a:rPr lang="en-US"/>
              <a:t>Edit Master text styles</a:t>
            </a:r>
          </a:p>
        </p:txBody>
      </p:sp>
      <p:sp>
        <p:nvSpPr>
          <p:cNvPr id="7" name="Date Placeholder 6"/>
          <p:cNvSpPr>
            <a:spLocks noGrp="1"/>
          </p:cNvSpPr>
          <p:nvPr>
            <p:ph type="dt" sz="half" idx="10"/>
          </p:nvPr>
        </p:nvSpPr>
        <p:spPr/>
        <p:txBody>
          <a:bodyPr/>
          <a:lstStyle/>
          <a:p>
            <a:fld id="{273F18F6-195B-462E-B790-24C6E26F9CE1}" type="datetimeFigureOut">
              <a:rPr lang="en-US" smtClean="0"/>
              <a:t>9/9/2019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B377190-71E4-46FB-AFA6-2A3A83FDB2AE}" type="slidenum">
              <a:rPr lang="en-US" smtClean="0"/>
              <a:t>‹#›</a:t>
            </a:fld>
            <a:endParaRPr lang="en-US"/>
          </a:p>
        </p:txBody>
      </p:sp>
    </p:spTree>
    <p:extLst>
      <p:ext uri="{BB962C8B-B14F-4D97-AF65-F5344CB8AC3E}">
        <p14:creationId xmlns:p14="http://schemas.microsoft.com/office/powerpoint/2010/main" val="2822549368"/>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290750" y="12662611"/>
            <a:ext cx="15782510" cy="148895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22817938" y="12662611"/>
            <a:ext cx="15794477" cy="148895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273F18F6-195B-462E-B790-24C6E26F9CE1}" type="datetimeFigureOut">
              <a:rPr lang="en-US" smtClean="0"/>
              <a:t>9/9/2019</a:t>
            </a:fld>
            <a:endParaRPr lang="en-US"/>
          </a:p>
        </p:txBody>
      </p:sp>
      <p:sp>
        <p:nvSpPr>
          <p:cNvPr id="9" name="Footer Placeholder 8"/>
          <p:cNvSpPr>
            <a:spLocks noGrp="1"/>
          </p:cNvSpPr>
          <p:nvPr>
            <p:ph type="ftr" sz="quarter" idx="11"/>
          </p:nvPr>
        </p:nvSpPr>
        <p:spPr/>
        <p:txBody>
          <a:bodyPr/>
          <a:lstStyle/>
          <a:p>
            <a:endParaRPr lang="en-US"/>
          </a:p>
        </p:txBody>
      </p:sp>
      <p:sp>
        <p:nvSpPr>
          <p:cNvPr id="10" name="Slide Number Placeholder 9"/>
          <p:cNvSpPr>
            <a:spLocks noGrp="1"/>
          </p:cNvSpPr>
          <p:nvPr>
            <p:ph type="sldNum" sz="quarter" idx="12"/>
          </p:nvPr>
        </p:nvSpPr>
        <p:spPr/>
        <p:txBody>
          <a:bodyPr/>
          <a:lstStyle/>
          <a:p>
            <a:fld id="{AB377190-71E4-46FB-AFA6-2A3A83FDB2AE}" type="slidenum">
              <a:rPr lang="en-US" smtClean="0"/>
              <a:t>‹#›</a:t>
            </a:fld>
            <a:endParaRPr lang="en-US"/>
          </a:p>
        </p:txBody>
      </p:sp>
    </p:spTree>
    <p:extLst>
      <p:ext uri="{BB962C8B-B14F-4D97-AF65-F5344CB8AC3E}">
        <p14:creationId xmlns:p14="http://schemas.microsoft.com/office/powerpoint/2010/main" val="29631252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5290747" y="11104485"/>
            <a:ext cx="15782515" cy="3379618"/>
          </a:xfrm>
        </p:spPr>
        <p:txBody>
          <a:bodyPr anchor="b" anchorCtr="1">
            <a:normAutofit/>
          </a:bodyPr>
          <a:lstStyle>
            <a:lvl1pPr marL="0" indent="0" algn="ctr">
              <a:buNone/>
              <a:defRPr sz="9120" b="0" cap="all" spc="480" baseline="0">
                <a:solidFill>
                  <a:schemeClr val="accent2">
                    <a:lumMod val="75000"/>
                  </a:schemeClr>
                </a:solidFill>
              </a:defRPr>
            </a:lvl1pPr>
            <a:lvl2pPr marL="2194560" indent="0">
              <a:buNone/>
              <a:defRPr sz="912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Edit Master text styles</a:t>
            </a:r>
          </a:p>
        </p:txBody>
      </p:sp>
      <p:sp>
        <p:nvSpPr>
          <p:cNvPr id="4" name="Content Placeholder 3"/>
          <p:cNvSpPr>
            <a:spLocks noGrp="1"/>
          </p:cNvSpPr>
          <p:nvPr>
            <p:ph sz="half" idx="2"/>
          </p:nvPr>
        </p:nvSpPr>
        <p:spPr>
          <a:xfrm>
            <a:off x="5290747" y="15087600"/>
            <a:ext cx="15782515" cy="124645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22817938" y="15087600"/>
            <a:ext cx="15794477" cy="12464525"/>
          </a:xfrm>
        </p:spPr>
        <p:txBody>
          <a:bodyPr/>
          <a:lstStyle>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22817938" y="11104485"/>
            <a:ext cx="15794477" cy="3379618"/>
          </a:xfrm>
        </p:spPr>
        <p:txBody>
          <a:bodyPr anchor="b" anchorCtr="1">
            <a:normAutofit/>
          </a:bodyPr>
          <a:lstStyle>
            <a:lvl1pPr marL="0" indent="0" algn="ctr">
              <a:buNone/>
              <a:defRPr sz="9120" b="0" cap="all" spc="480" baseline="0">
                <a:solidFill>
                  <a:schemeClr val="accent2">
                    <a:lumMod val="75000"/>
                  </a:schemeClr>
                </a:solidFill>
              </a:defRPr>
            </a:lvl1pPr>
            <a:lvl2pPr marL="2194560" indent="0">
              <a:buNone/>
              <a:defRPr sz="912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Edit Master text styles</a:t>
            </a:r>
          </a:p>
        </p:txBody>
      </p:sp>
      <p:sp>
        <p:nvSpPr>
          <p:cNvPr id="7" name="Date Placeholder 6"/>
          <p:cNvSpPr>
            <a:spLocks noGrp="1"/>
          </p:cNvSpPr>
          <p:nvPr>
            <p:ph type="dt" sz="half" idx="10"/>
          </p:nvPr>
        </p:nvSpPr>
        <p:spPr/>
        <p:txBody>
          <a:bodyPr/>
          <a:lstStyle/>
          <a:p>
            <a:fld id="{273F18F6-195B-462E-B790-24C6E26F9CE1}" type="datetimeFigureOut">
              <a:rPr lang="en-US" smtClean="0"/>
              <a:t>9/9/2019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B377190-71E4-46FB-AFA6-2A3A83FDB2AE}" type="slidenum">
              <a:rPr lang="en-US" smtClean="0"/>
              <a:t>‹#›</a:t>
            </a:fld>
            <a:endParaRPr lang="en-US"/>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7067848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73F18F6-195B-462E-B790-24C6E26F9CE1}" type="datetimeFigureOut">
              <a:rPr lang="en-US" smtClean="0"/>
              <a:t>9/9/2019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B377190-71E4-46FB-AFA6-2A3A83FDB2AE}" type="slidenum">
              <a:rPr lang="en-US" smtClean="0"/>
              <a:t>‹#›</a:t>
            </a:fld>
            <a:endParaRPr lang="en-US"/>
          </a:p>
        </p:txBody>
      </p:sp>
    </p:spTree>
    <p:extLst>
      <p:ext uri="{BB962C8B-B14F-4D97-AF65-F5344CB8AC3E}">
        <p14:creationId xmlns:p14="http://schemas.microsoft.com/office/powerpoint/2010/main" val="17708244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73F18F6-195B-462E-B790-24C6E26F9CE1}" type="datetimeFigureOut">
              <a:rPr lang="en-US" smtClean="0"/>
              <a:t>9/9/2019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B377190-71E4-46FB-AFA6-2A3A83FDB2AE}" type="slidenum">
              <a:rPr lang="en-US" smtClean="0"/>
              <a:t>‹#›</a:t>
            </a:fld>
            <a:endParaRPr lang="en-US"/>
          </a:p>
        </p:txBody>
      </p:sp>
    </p:spTree>
    <p:extLst>
      <p:ext uri="{BB962C8B-B14F-4D97-AF65-F5344CB8AC3E}">
        <p14:creationId xmlns:p14="http://schemas.microsoft.com/office/powerpoint/2010/main" val="41319957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21945600" cy="329184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3075375" y="10770381"/>
            <a:ext cx="15794851" cy="5479186"/>
          </a:xfrm>
          <a:solidFill>
            <a:srgbClr val="FFFFFF"/>
          </a:solidFill>
          <a:ln>
            <a:solidFill>
              <a:srgbClr val="404040"/>
            </a:solidFill>
          </a:ln>
        </p:spPr>
        <p:txBody>
          <a:bodyPr anchor="ctr" anchorCtr="1">
            <a:normAutofit/>
          </a:bodyPr>
          <a:lstStyle>
            <a:lvl1pPr>
              <a:defRPr sz="1008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24249888" y="3862426"/>
            <a:ext cx="17337024" cy="25193549"/>
          </a:xfrm>
        </p:spPr>
        <p:txBody>
          <a:bodyPr>
            <a:normAutofit/>
          </a:bodyPr>
          <a:lstStyle>
            <a:lvl1pPr>
              <a:defRPr sz="9120">
                <a:solidFill>
                  <a:schemeClr val="tx1"/>
                </a:solidFill>
              </a:defRPr>
            </a:lvl1pPr>
            <a:lvl2pPr>
              <a:defRPr sz="7680">
                <a:solidFill>
                  <a:schemeClr val="tx1"/>
                </a:solidFill>
              </a:defRPr>
            </a:lvl2pPr>
            <a:lvl3pPr>
              <a:defRPr sz="7680">
                <a:solidFill>
                  <a:schemeClr val="tx1"/>
                </a:solidFill>
              </a:defRPr>
            </a:lvl3pPr>
            <a:lvl4pPr>
              <a:defRPr sz="7680">
                <a:solidFill>
                  <a:schemeClr val="tx1"/>
                </a:solidFill>
              </a:defRPr>
            </a:lvl4pPr>
            <a:lvl5pPr>
              <a:defRPr sz="7680">
                <a:solidFill>
                  <a:schemeClr val="tx1"/>
                </a:solidFill>
              </a:defRPr>
            </a:lvl5pPr>
            <a:lvl6pPr>
              <a:defRPr sz="7680"/>
            </a:lvl6pPr>
            <a:lvl7pPr>
              <a:defRPr sz="7680"/>
            </a:lvl7pPr>
            <a:lvl8pPr>
              <a:defRPr sz="7680"/>
            </a:lvl8pPr>
            <a:lvl9pPr>
              <a:defRPr sz="768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142232" y="17039606"/>
            <a:ext cx="13661136" cy="10531373"/>
          </a:xfrm>
        </p:spPr>
        <p:txBody>
          <a:bodyPr anchor="t" anchorCtr="1">
            <a:normAutofit/>
          </a:bodyPr>
          <a:lstStyle>
            <a:lvl1pPr marL="0" indent="0" algn="ctr">
              <a:buNone/>
              <a:defRPr sz="7200">
                <a:solidFill>
                  <a:srgbClr val="FFFFFF"/>
                </a:solidFill>
              </a:defRPr>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Edit Master text styles</a:t>
            </a:r>
          </a:p>
        </p:txBody>
      </p:sp>
      <p:sp>
        <p:nvSpPr>
          <p:cNvPr id="9" name="Date Placeholder 8"/>
          <p:cNvSpPr>
            <a:spLocks noGrp="1"/>
          </p:cNvSpPr>
          <p:nvPr>
            <p:ph type="dt" sz="half" idx="10"/>
          </p:nvPr>
        </p:nvSpPr>
        <p:spPr/>
        <p:txBody>
          <a:bodyPr/>
          <a:lstStyle/>
          <a:p>
            <a:fld id="{273F18F6-195B-462E-B790-24C6E26F9CE1}" type="datetimeFigureOut">
              <a:rPr lang="en-US" smtClean="0"/>
              <a:t>9/9/2019</a:t>
            </a:fld>
            <a:endParaRPr lang="en-US"/>
          </a:p>
        </p:txBody>
      </p:sp>
      <p:sp>
        <p:nvSpPr>
          <p:cNvPr id="10" name="Footer Placeholder 9"/>
          <p:cNvSpPr>
            <a:spLocks noGrp="1"/>
          </p:cNvSpPr>
          <p:nvPr>
            <p:ph type="ftr" sz="quarter" idx="11"/>
          </p:nvPr>
        </p:nvSpPr>
        <p:spPr>
          <a:xfrm>
            <a:off x="3075375" y="29933798"/>
            <a:ext cx="18270710" cy="1536192"/>
          </a:xfrm>
        </p:spPr>
        <p:txBody>
          <a:bodyPr>
            <a:normAutofit/>
          </a:bodyPr>
          <a:lstStyle>
            <a:lvl1pPr>
              <a:defRPr>
                <a:solidFill>
                  <a:srgbClr val="FFFFFF">
                    <a:alpha val="70000"/>
                  </a:srgbClr>
                </a:solidFill>
              </a:defRPr>
            </a:lvl1pPr>
          </a:lstStyle>
          <a:p>
            <a:endParaRPr lang="en-US"/>
          </a:p>
        </p:txBody>
      </p:sp>
      <p:sp>
        <p:nvSpPr>
          <p:cNvPr id="11" name="Slide Number Placeholder 10"/>
          <p:cNvSpPr>
            <a:spLocks noGrp="1"/>
          </p:cNvSpPr>
          <p:nvPr>
            <p:ph type="sldNum" sz="quarter" idx="12"/>
          </p:nvPr>
        </p:nvSpPr>
        <p:spPr/>
        <p:txBody>
          <a:bodyPr/>
          <a:lstStyle/>
          <a:p>
            <a:fld id="{AB377190-71E4-46FB-AFA6-2A3A83FDB2AE}" type="slidenum">
              <a:rPr lang="en-US" smtClean="0"/>
              <a:t>‹#›</a:t>
            </a:fld>
            <a:endParaRPr lang="en-US"/>
          </a:p>
        </p:txBody>
      </p:sp>
    </p:spTree>
    <p:extLst>
      <p:ext uri="{BB962C8B-B14F-4D97-AF65-F5344CB8AC3E}">
        <p14:creationId xmlns:p14="http://schemas.microsoft.com/office/powerpoint/2010/main" val="16426633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7" y="0"/>
            <a:ext cx="21945595" cy="329184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3072384" y="10770374"/>
            <a:ext cx="15800832" cy="5486400"/>
          </a:xfrm>
          <a:solidFill>
            <a:srgbClr val="FFFFFF"/>
          </a:solidFill>
          <a:ln>
            <a:solidFill>
              <a:srgbClr val="262626"/>
            </a:solidFill>
          </a:ln>
        </p:spPr>
        <p:txBody>
          <a:bodyPr anchor="ctr" anchorCtr="1">
            <a:noAutofit/>
          </a:bodyPr>
          <a:lstStyle>
            <a:lvl1pPr>
              <a:defRPr sz="1008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21945603" y="-202426"/>
            <a:ext cx="21967550" cy="32918400"/>
          </a:xfrm>
          <a:solidFill>
            <a:schemeClr val="bg1">
              <a:lumMod val="75000"/>
            </a:schemeClr>
          </a:solidFill>
        </p:spPr>
        <p:txBody>
          <a:bodyPr anchor="t"/>
          <a:lstStyle>
            <a:lvl1pPr marL="0" indent="0">
              <a:buNone/>
              <a:defRPr sz="15360">
                <a:solidFill>
                  <a:schemeClr val="bg1">
                    <a:lumMod val="85000"/>
                    <a:lumOff val="15000"/>
                  </a:schemeClr>
                </a:solidFill>
              </a:defRPr>
            </a:lvl1pPr>
            <a:lvl2pPr marL="2194560" indent="0">
              <a:buNone/>
              <a:defRPr sz="13440"/>
            </a:lvl2pPr>
            <a:lvl3pPr marL="4389120" indent="0">
              <a:buNone/>
              <a:defRPr sz="11520"/>
            </a:lvl3pPr>
            <a:lvl4pPr marL="6583680" indent="0">
              <a:buNone/>
              <a:defRPr sz="9600"/>
            </a:lvl4pPr>
            <a:lvl5pPr marL="8778240" indent="0">
              <a:buNone/>
              <a:defRPr sz="9600"/>
            </a:lvl5pPr>
            <a:lvl6pPr marL="10972800" indent="0">
              <a:buNone/>
              <a:defRPr sz="9600"/>
            </a:lvl6pPr>
            <a:lvl7pPr marL="13167360" indent="0">
              <a:buNone/>
              <a:defRPr sz="9600"/>
            </a:lvl7pPr>
            <a:lvl8pPr marL="15361920" indent="0">
              <a:buNone/>
              <a:defRPr sz="9600"/>
            </a:lvl8pPr>
            <a:lvl9pPr marL="17556480" indent="0">
              <a:buNone/>
              <a:defRPr sz="9600"/>
            </a:lvl9pPr>
          </a:lstStyle>
          <a:p>
            <a:r>
              <a:rPr lang="en-US"/>
              <a:t>Click icon to add picture</a:t>
            </a:r>
            <a:endParaRPr lang="en-US" dirty="0"/>
          </a:p>
        </p:txBody>
      </p:sp>
      <p:sp>
        <p:nvSpPr>
          <p:cNvPr id="4" name="Text Placeholder 3"/>
          <p:cNvSpPr>
            <a:spLocks noGrp="1"/>
          </p:cNvSpPr>
          <p:nvPr>
            <p:ph type="body" sz="half" idx="2"/>
          </p:nvPr>
        </p:nvSpPr>
        <p:spPr>
          <a:xfrm>
            <a:off x="4142232" y="17039613"/>
            <a:ext cx="13661136" cy="10531378"/>
          </a:xfrm>
        </p:spPr>
        <p:txBody>
          <a:bodyPr anchor="t" anchorCtr="1">
            <a:normAutofit/>
          </a:bodyPr>
          <a:lstStyle>
            <a:lvl1pPr marL="0" indent="0" algn="ctr">
              <a:buNone/>
              <a:defRPr sz="7200">
                <a:solidFill>
                  <a:srgbClr val="FFFFFF"/>
                </a:solidFill>
              </a:defRPr>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273F18F6-195B-462E-B790-24C6E26F9CE1}" type="datetimeFigureOut">
              <a:rPr lang="en-US" smtClean="0"/>
              <a:t>9/9/2019</a:t>
            </a:fld>
            <a:endParaRPr lang="en-US"/>
          </a:p>
        </p:txBody>
      </p:sp>
      <p:sp>
        <p:nvSpPr>
          <p:cNvPr id="9" name="Footer Placeholder 8"/>
          <p:cNvSpPr>
            <a:spLocks noGrp="1"/>
          </p:cNvSpPr>
          <p:nvPr>
            <p:ph type="ftr" sz="quarter" idx="11"/>
          </p:nvPr>
        </p:nvSpPr>
        <p:spPr>
          <a:xfrm>
            <a:off x="3072384" y="29933798"/>
            <a:ext cx="18258739" cy="1536192"/>
          </a:xfrm>
        </p:spPr>
        <p:txBody>
          <a:bodyPr>
            <a:normAutofit/>
          </a:bodyPr>
          <a:lstStyle>
            <a:lvl1pPr>
              <a:defRPr>
                <a:solidFill>
                  <a:srgbClr val="FFFFFF">
                    <a:alpha val="70000"/>
                  </a:srgbClr>
                </a:solidFill>
              </a:defRPr>
            </a:lvl1pPr>
          </a:lstStyle>
          <a:p>
            <a:endParaRPr lang="en-US"/>
          </a:p>
        </p:txBody>
      </p:sp>
      <p:sp>
        <p:nvSpPr>
          <p:cNvPr id="10" name="Slide Number Placeholder 9"/>
          <p:cNvSpPr>
            <a:spLocks noGrp="1"/>
          </p:cNvSpPr>
          <p:nvPr>
            <p:ph type="sldNum" sz="quarter" idx="12"/>
          </p:nvPr>
        </p:nvSpPr>
        <p:spPr/>
        <p:txBody>
          <a:bodyPr/>
          <a:lstStyle/>
          <a:p>
            <a:fld id="{AB377190-71E4-46FB-AFA6-2A3A83FDB2AE}" type="slidenum">
              <a:rPr lang="en-US" smtClean="0"/>
              <a:t>‹#›</a:t>
            </a:fld>
            <a:endParaRPr lang="en-US"/>
          </a:p>
        </p:txBody>
      </p:sp>
    </p:spTree>
    <p:extLst>
      <p:ext uri="{BB962C8B-B14F-4D97-AF65-F5344CB8AC3E}">
        <p14:creationId xmlns:p14="http://schemas.microsoft.com/office/powerpoint/2010/main" val="4851907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95000"/>
            <a:lum/>
            <a:extLst>
              <a:ext uri="{BEBA8EAE-BF5A-486C-A8C5-ECC9F3942E4B}">
                <a14:imgProps xmlns:a14="http://schemas.microsoft.com/office/drawing/2010/main">
                  <a14:imgLayer r:embed="rId14">
                    <a14:imgEffect>
                      <a14:brightnessContrast contrast="-30000"/>
                    </a14:imgEffect>
                  </a14:imgLayer>
                </a14:imgProps>
              </a:ext>
            </a:extLst>
          </a:blip>
          <a:srcRect/>
          <a:stretch>
            <a:fillRect l="-12000" r="-12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7709018" y="4630522"/>
            <a:ext cx="28501224" cy="5705856"/>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7709018" y="12662619"/>
            <a:ext cx="28501224" cy="1488951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28698926" y="29946317"/>
            <a:ext cx="9913488" cy="1555046"/>
          </a:xfrm>
          <a:prstGeom prst="rect">
            <a:avLst/>
          </a:prstGeom>
        </p:spPr>
        <p:txBody>
          <a:bodyPr vert="horz" lIns="91440" tIns="45720" rIns="91440" bIns="45720" rtlCol="0" anchor="ctr"/>
          <a:lstStyle>
            <a:lvl1pPr algn="r">
              <a:defRPr sz="4800">
                <a:solidFill>
                  <a:schemeClr val="tx1">
                    <a:alpha val="70000"/>
                  </a:schemeClr>
                </a:solidFill>
              </a:defRPr>
            </a:lvl1pPr>
          </a:lstStyle>
          <a:p>
            <a:fld id="{273F18F6-195B-462E-B790-24C6E26F9CE1}" type="datetimeFigureOut">
              <a:rPr lang="en-US" smtClean="0"/>
              <a:t>9/9/2019</a:t>
            </a:fld>
            <a:endParaRPr lang="en-US"/>
          </a:p>
        </p:txBody>
      </p:sp>
      <p:sp>
        <p:nvSpPr>
          <p:cNvPr id="5" name="Footer Placeholder 4"/>
          <p:cNvSpPr>
            <a:spLocks noGrp="1"/>
          </p:cNvSpPr>
          <p:nvPr>
            <p:ph type="ftr" sz="quarter" idx="3"/>
          </p:nvPr>
        </p:nvSpPr>
        <p:spPr>
          <a:xfrm>
            <a:off x="5290747" y="29933798"/>
            <a:ext cx="21871987" cy="1536192"/>
          </a:xfrm>
          <a:prstGeom prst="rect">
            <a:avLst/>
          </a:prstGeom>
        </p:spPr>
        <p:txBody>
          <a:bodyPr vert="horz" lIns="91440" tIns="45720" rIns="91440" bIns="45720" rtlCol="0" anchor="ctr"/>
          <a:lstStyle>
            <a:lvl1pPr algn="l">
              <a:defRPr sz="4800">
                <a:solidFill>
                  <a:schemeClr val="tx1">
                    <a:alpha val="70000"/>
                  </a:schemeClr>
                </a:solidFill>
              </a:defRPr>
            </a:lvl1pPr>
          </a:lstStyle>
          <a:p>
            <a:endParaRPr lang="en-US"/>
          </a:p>
        </p:txBody>
      </p:sp>
      <p:sp>
        <p:nvSpPr>
          <p:cNvPr id="6" name="Slide Number Placeholder 5"/>
          <p:cNvSpPr>
            <a:spLocks noGrp="1"/>
          </p:cNvSpPr>
          <p:nvPr>
            <p:ph type="sldNum" sz="quarter" idx="4"/>
          </p:nvPr>
        </p:nvSpPr>
        <p:spPr>
          <a:xfrm>
            <a:off x="39552538" y="29846016"/>
            <a:ext cx="1755648" cy="1755648"/>
          </a:xfrm>
          <a:prstGeom prst="ellipse">
            <a:avLst/>
          </a:prstGeom>
          <a:solidFill>
            <a:srgbClr val="1D1D1D">
              <a:alpha val="69804"/>
            </a:srgbClr>
          </a:solidFill>
        </p:spPr>
        <p:txBody>
          <a:bodyPr vert="horz" lIns="18288" tIns="45720" rIns="18288" bIns="45720" rtlCol="0" anchor="ctr">
            <a:noAutofit/>
          </a:bodyPr>
          <a:lstStyle>
            <a:lvl1pPr algn="ctr">
              <a:defRPr sz="5280" spc="0" baseline="0">
                <a:solidFill>
                  <a:srgbClr val="FFFFFF"/>
                </a:solidFill>
              </a:defRPr>
            </a:lvl1pPr>
          </a:lstStyle>
          <a:p>
            <a:fld id="{AB377190-71E4-46FB-AFA6-2A3A83FDB2AE}" type="slidenum">
              <a:rPr lang="en-US" smtClean="0"/>
              <a:t>‹#›</a:t>
            </a:fld>
            <a:endParaRPr lang="en-US"/>
          </a:p>
        </p:txBody>
      </p:sp>
    </p:spTree>
    <p:extLst>
      <p:ext uri="{BB962C8B-B14F-4D97-AF65-F5344CB8AC3E}">
        <p14:creationId xmlns:p14="http://schemas.microsoft.com/office/powerpoint/2010/main" val="4191723919"/>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ctr" defTabSz="4389120" rtl="0" eaLnBrk="1" latinLnBrk="0" hangingPunct="1">
        <a:lnSpc>
          <a:spcPct val="90000"/>
        </a:lnSpc>
        <a:spcBef>
          <a:spcPct val="0"/>
        </a:spcBef>
        <a:buNone/>
        <a:defRPr sz="12480" kern="1200" cap="all" spc="960" baseline="0">
          <a:solidFill>
            <a:srgbClr val="262626"/>
          </a:solidFill>
          <a:latin typeface="+mj-lt"/>
          <a:ea typeface="+mj-ea"/>
          <a:cs typeface="+mj-cs"/>
        </a:defRPr>
      </a:lvl1pPr>
    </p:titleStyle>
    <p:bodyStyle>
      <a:lvl1pPr marL="1097280" indent="-1097280" algn="l" defTabSz="4389120" rtl="0" eaLnBrk="1" latinLnBrk="0" hangingPunct="1">
        <a:lnSpc>
          <a:spcPct val="100000"/>
        </a:lnSpc>
        <a:spcBef>
          <a:spcPts val="4800"/>
        </a:spcBef>
        <a:buClr>
          <a:schemeClr val="accent2"/>
        </a:buClr>
        <a:buFont typeface="Arial" panose="020B0604020202020204" pitchFamily="34" charset="0"/>
        <a:buChar char="•"/>
        <a:defRPr sz="8640" kern="1200">
          <a:solidFill>
            <a:schemeClr val="tx1">
              <a:lumMod val="85000"/>
              <a:lumOff val="15000"/>
            </a:schemeClr>
          </a:solidFill>
          <a:latin typeface="+mn-lt"/>
          <a:ea typeface="+mn-ea"/>
          <a:cs typeface="+mn-cs"/>
        </a:defRPr>
      </a:lvl1pPr>
      <a:lvl2pPr marL="2194560" indent="-1097280" algn="l" defTabSz="4389120" rtl="0" eaLnBrk="1" latinLnBrk="0" hangingPunct="1">
        <a:lnSpc>
          <a:spcPct val="100000"/>
        </a:lnSpc>
        <a:spcBef>
          <a:spcPts val="4800"/>
        </a:spcBef>
        <a:buClr>
          <a:schemeClr val="accent2"/>
        </a:buClr>
        <a:buFont typeface="Arial" panose="020B0604020202020204" pitchFamily="34" charset="0"/>
        <a:buChar char="•"/>
        <a:defRPr sz="7680" kern="1200">
          <a:solidFill>
            <a:schemeClr val="tx1">
              <a:lumMod val="85000"/>
              <a:lumOff val="15000"/>
            </a:schemeClr>
          </a:solidFill>
          <a:latin typeface="+mn-lt"/>
          <a:ea typeface="+mn-ea"/>
          <a:cs typeface="+mn-cs"/>
        </a:defRPr>
      </a:lvl2pPr>
      <a:lvl3pPr marL="3291840" indent="-1097280" algn="l" defTabSz="4389120" rtl="0" eaLnBrk="1" latinLnBrk="0" hangingPunct="1">
        <a:lnSpc>
          <a:spcPct val="100000"/>
        </a:lnSpc>
        <a:spcBef>
          <a:spcPts val="4800"/>
        </a:spcBef>
        <a:buClr>
          <a:schemeClr val="accent2"/>
        </a:buClr>
        <a:buFont typeface="Arial" panose="020B0604020202020204" pitchFamily="34" charset="0"/>
        <a:buChar char="•"/>
        <a:defRPr sz="7680" kern="1200">
          <a:solidFill>
            <a:schemeClr val="tx1">
              <a:lumMod val="85000"/>
              <a:lumOff val="15000"/>
            </a:schemeClr>
          </a:solidFill>
          <a:latin typeface="+mn-lt"/>
          <a:ea typeface="+mn-ea"/>
          <a:cs typeface="+mn-cs"/>
        </a:defRPr>
      </a:lvl3pPr>
      <a:lvl4pPr marL="4389120" indent="-1097280" algn="l" defTabSz="4389120" rtl="0" eaLnBrk="1" latinLnBrk="0" hangingPunct="1">
        <a:lnSpc>
          <a:spcPct val="100000"/>
        </a:lnSpc>
        <a:spcBef>
          <a:spcPts val="4800"/>
        </a:spcBef>
        <a:buClr>
          <a:schemeClr val="accent2"/>
        </a:buClr>
        <a:buFont typeface="Arial" panose="020B0604020202020204" pitchFamily="34" charset="0"/>
        <a:buChar char="•"/>
        <a:defRPr sz="7680" kern="1200">
          <a:solidFill>
            <a:schemeClr val="tx1">
              <a:lumMod val="85000"/>
              <a:lumOff val="15000"/>
            </a:schemeClr>
          </a:solidFill>
          <a:latin typeface="+mn-lt"/>
          <a:ea typeface="+mn-ea"/>
          <a:cs typeface="+mn-cs"/>
        </a:defRPr>
      </a:lvl4pPr>
      <a:lvl5pPr marL="5486400" indent="-1097280" algn="l" defTabSz="4389120" rtl="0" eaLnBrk="1" latinLnBrk="0" hangingPunct="1">
        <a:lnSpc>
          <a:spcPct val="100000"/>
        </a:lnSpc>
        <a:spcBef>
          <a:spcPts val="4800"/>
        </a:spcBef>
        <a:buClr>
          <a:schemeClr val="accent2"/>
        </a:buClr>
        <a:buFont typeface="Arial" panose="020B0604020202020204" pitchFamily="34" charset="0"/>
        <a:buChar char="•"/>
        <a:defRPr sz="7680" kern="1200">
          <a:solidFill>
            <a:schemeClr val="tx1">
              <a:lumMod val="85000"/>
              <a:lumOff val="15000"/>
            </a:schemeClr>
          </a:solidFill>
          <a:latin typeface="+mn-lt"/>
          <a:ea typeface="+mn-ea"/>
          <a:cs typeface="+mn-cs"/>
        </a:defRPr>
      </a:lvl5pPr>
      <a:lvl6pPr marL="6309360" indent="-1097280" algn="l" defTabSz="4389120" rtl="0" eaLnBrk="1" latinLnBrk="0" hangingPunct="1">
        <a:lnSpc>
          <a:spcPct val="100000"/>
        </a:lnSpc>
        <a:spcBef>
          <a:spcPts val="4800"/>
        </a:spcBef>
        <a:buClr>
          <a:schemeClr val="accent2"/>
        </a:buClr>
        <a:buFont typeface="Arial" panose="020B0604020202020204" pitchFamily="34" charset="0"/>
        <a:buChar char="•"/>
        <a:defRPr sz="7680" kern="1200">
          <a:solidFill>
            <a:schemeClr val="tx1"/>
          </a:solidFill>
          <a:latin typeface="+mn-lt"/>
          <a:ea typeface="+mn-ea"/>
          <a:cs typeface="+mn-cs"/>
        </a:defRPr>
      </a:lvl6pPr>
      <a:lvl7pPr marL="7132320" indent="-1097280" algn="l" defTabSz="4389120" rtl="0" eaLnBrk="1" latinLnBrk="0" hangingPunct="1">
        <a:lnSpc>
          <a:spcPct val="100000"/>
        </a:lnSpc>
        <a:spcBef>
          <a:spcPts val="4800"/>
        </a:spcBef>
        <a:buClr>
          <a:schemeClr val="accent2"/>
        </a:buClr>
        <a:buFont typeface="Arial" panose="020B0604020202020204" pitchFamily="34" charset="0"/>
        <a:buChar char="•"/>
        <a:defRPr sz="7680" kern="1200">
          <a:solidFill>
            <a:schemeClr val="tx1"/>
          </a:solidFill>
          <a:latin typeface="+mn-lt"/>
          <a:ea typeface="+mn-ea"/>
          <a:cs typeface="+mn-cs"/>
        </a:defRPr>
      </a:lvl7pPr>
      <a:lvl8pPr marL="7955280" indent="-1097280" algn="l" defTabSz="4389120" rtl="0" eaLnBrk="1" latinLnBrk="0" hangingPunct="1">
        <a:lnSpc>
          <a:spcPct val="100000"/>
        </a:lnSpc>
        <a:spcBef>
          <a:spcPts val="4800"/>
        </a:spcBef>
        <a:buClr>
          <a:schemeClr val="accent2"/>
        </a:buClr>
        <a:buFont typeface="Arial" panose="020B0604020202020204" pitchFamily="34" charset="0"/>
        <a:buChar char="•"/>
        <a:defRPr sz="7680" kern="1200" baseline="0">
          <a:solidFill>
            <a:schemeClr val="tx1"/>
          </a:solidFill>
          <a:latin typeface="+mn-lt"/>
          <a:ea typeface="+mn-ea"/>
          <a:cs typeface="+mn-cs"/>
        </a:defRPr>
      </a:lvl8pPr>
      <a:lvl9pPr marL="8778240" indent="-1097280" algn="l" defTabSz="4389120" rtl="0" eaLnBrk="1" latinLnBrk="0" hangingPunct="1">
        <a:lnSpc>
          <a:spcPct val="100000"/>
        </a:lnSpc>
        <a:spcBef>
          <a:spcPts val="4800"/>
        </a:spcBef>
        <a:buClr>
          <a:schemeClr val="accent2"/>
        </a:buClr>
        <a:buFont typeface="Arial" panose="020B0604020202020204" pitchFamily="34" charset="0"/>
        <a:buChar char="•"/>
        <a:defRPr sz="7680" kern="1200" baseline="0">
          <a:solidFill>
            <a:schemeClr val="tx1"/>
          </a:solidFill>
          <a:latin typeface="+mn-lt"/>
          <a:ea typeface="+mn-ea"/>
          <a:cs typeface="+mn-cs"/>
        </a:defRPr>
      </a:lvl9pPr>
    </p:bodyStyle>
    <p:otherStyle>
      <a:defPPr>
        <a:defRPr lang="en-US"/>
      </a:defPPr>
      <a:lvl1pPr marL="0" algn="l" defTabSz="4389120" rtl="0" eaLnBrk="1" latinLnBrk="0" hangingPunct="1">
        <a:defRPr sz="8640" kern="1200">
          <a:solidFill>
            <a:schemeClr val="tx1"/>
          </a:solidFill>
          <a:latin typeface="+mn-lt"/>
          <a:ea typeface="+mn-ea"/>
          <a:cs typeface="+mn-cs"/>
        </a:defRPr>
      </a:lvl1pPr>
      <a:lvl2pPr marL="2194560" algn="l" defTabSz="4389120" rtl="0" eaLnBrk="1" latinLnBrk="0" hangingPunct="1">
        <a:defRPr sz="8640" kern="1200">
          <a:solidFill>
            <a:schemeClr val="tx1"/>
          </a:solidFill>
          <a:latin typeface="+mn-lt"/>
          <a:ea typeface="+mn-ea"/>
          <a:cs typeface="+mn-cs"/>
        </a:defRPr>
      </a:lvl2pPr>
      <a:lvl3pPr marL="4389120" algn="l" defTabSz="4389120" rtl="0" eaLnBrk="1" latinLnBrk="0" hangingPunct="1">
        <a:defRPr sz="8640" kern="1200">
          <a:solidFill>
            <a:schemeClr val="tx1"/>
          </a:solidFill>
          <a:latin typeface="+mn-lt"/>
          <a:ea typeface="+mn-ea"/>
          <a:cs typeface="+mn-cs"/>
        </a:defRPr>
      </a:lvl3pPr>
      <a:lvl4pPr marL="6583680" algn="l" defTabSz="4389120" rtl="0" eaLnBrk="1" latinLnBrk="0" hangingPunct="1">
        <a:defRPr sz="8640" kern="1200">
          <a:solidFill>
            <a:schemeClr val="tx1"/>
          </a:solidFill>
          <a:latin typeface="+mn-lt"/>
          <a:ea typeface="+mn-ea"/>
          <a:cs typeface="+mn-cs"/>
        </a:defRPr>
      </a:lvl4pPr>
      <a:lvl5pPr marL="8778240" algn="l" defTabSz="4389120" rtl="0" eaLnBrk="1" latinLnBrk="0" hangingPunct="1">
        <a:defRPr sz="8640" kern="1200">
          <a:solidFill>
            <a:schemeClr val="tx1"/>
          </a:solidFill>
          <a:latin typeface="+mn-lt"/>
          <a:ea typeface="+mn-ea"/>
          <a:cs typeface="+mn-cs"/>
        </a:defRPr>
      </a:lvl5pPr>
      <a:lvl6pPr marL="10972800" algn="l" defTabSz="4389120" rtl="0" eaLnBrk="1" latinLnBrk="0" hangingPunct="1">
        <a:defRPr sz="8640" kern="1200">
          <a:solidFill>
            <a:schemeClr val="tx1"/>
          </a:solidFill>
          <a:latin typeface="+mn-lt"/>
          <a:ea typeface="+mn-ea"/>
          <a:cs typeface="+mn-cs"/>
        </a:defRPr>
      </a:lvl6pPr>
      <a:lvl7pPr marL="13167360" algn="l" defTabSz="4389120" rtl="0" eaLnBrk="1" latinLnBrk="0" hangingPunct="1">
        <a:defRPr sz="8640" kern="1200">
          <a:solidFill>
            <a:schemeClr val="tx1"/>
          </a:solidFill>
          <a:latin typeface="+mn-lt"/>
          <a:ea typeface="+mn-ea"/>
          <a:cs typeface="+mn-cs"/>
        </a:defRPr>
      </a:lvl7pPr>
      <a:lvl8pPr marL="15361920" algn="l" defTabSz="4389120" rtl="0" eaLnBrk="1" latinLnBrk="0" hangingPunct="1">
        <a:defRPr sz="8640" kern="1200">
          <a:solidFill>
            <a:schemeClr val="tx1"/>
          </a:solidFill>
          <a:latin typeface="+mn-lt"/>
          <a:ea typeface="+mn-ea"/>
          <a:cs typeface="+mn-cs"/>
        </a:defRPr>
      </a:lvl8pPr>
      <a:lvl9pPr marL="17556480" algn="l" defTabSz="4389120" rtl="0" eaLnBrk="1" latinLnBrk="0" hangingPunct="1">
        <a:defRPr sz="864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8.jpeg"/><Relationship Id="rId13" Type="http://schemas.openxmlformats.org/officeDocument/2006/relationships/image" Target="../media/image13.pn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12.jpe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6.jpeg"/><Relationship Id="rId11" Type="http://schemas.openxmlformats.org/officeDocument/2006/relationships/image" Target="../media/image11.jpeg"/><Relationship Id="rId5" Type="http://schemas.openxmlformats.org/officeDocument/2006/relationships/image" Target="../media/image5.jpeg"/><Relationship Id="rId10" Type="http://schemas.openxmlformats.org/officeDocument/2006/relationships/image" Target="../media/image10.jpeg"/><Relationship Id="rId4" Type="http://schemas.openxmlformats.org/officeDocument/2006/relationships/image" Target="../media/image4.png"/><Relationship Id="rId9" Type="http://schemas.openxmlformats.org/officeDocument/2006/relationships/image" Target="../media/image9.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close up of a sign&#10;&#10;Description automatically generated">
            <a:extLst>
              <a:ext uri="{FF2B5EF4-FFF2-40B4-BE49-F238E27FC236}">
                <a16:creationId xmlns:a16="http://schemas.microsoft.com/office/drawing/2014/main" id="{F2530A7E-427A-4DF8-8CCF-678193A68B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30780" y="27596497"/>
            <a:ext cx="4903763" cy="1682974"/>
          </a:xfrm>
          <a:prstGeom prst="rect">
            <a:avLst/>
          </a:prstGeom>
          <a:solidFill>
            <a:schemeClr val="tx1">
              <a:alpha val="70000"/>
            </a:schemeClr>
          </a:solidFill>
          <a:ln>
            <a:solidFill>
              <a:schemeClr val="bg1"/>
            </a:solidFill>
          </a:ln>
        </p:spPr>
      </p:pic>
      <p:pic>
        <p:nvPicPr>
          <p:cNvPr id="8" name="Picture 7" descr="A close up of a sign&#10;&#10;Description automatically generated">
            <a:extLst>
              <a:ext uri="{FF2B5EF4-FFF2-40B4-BE49-F238E27FC236}">
                <a16:creationId xmlns:a16="http://schemas.microsoft.com/office/drawing/2014/main" id="{CF761014-10AE-41C7-AEB4-06191013D3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137845" y="468188"/>
            <a:ext cx="2129787" cy="2079078"/>
          </a:xfrm>
          <a:prstGeom prst="rect">
            <a:avLst/>
          </a:prstGeom>
        </p:spPr>
      </p:pic>
      <p:sp>
        <p:nvSpPr>
          <p:cNvPr id="29" name="TextBox 28">
            <a:extLst>
              <a:ext uri="{FF2B5EF4-FFF2-40B4-BE49-F238E27FC236}">
                <a16:creationId xmlns:a16="http://schemas.microsoft.com/office/drawing/2014/main" id="{1940000C-8F8E-46C3-B1E3-382C8FAFC52E}"/>
              </a:ext>
            </a:extLst>
          </p:cNvPr>
          <p:cNvSpPr txBox="1"/>
          <p:nvPr/>
        </p:nvSpPr>
        <p:spPr>
          <a:xfrm>
            <a:off x="8340848" y="84117"/>
            <a:ext cx="27182351" cy="3785652"/>
          </a:xfrm>
          <a:prstGeom prst="rect">
            <a:avLst/>
          </a:prstGeom>
          <a:noFill/>
          <a:ln>
            <a:solidFill>
              <a:schemeClr val="bg1"/>
            </a:solidFill>
          </a:ln>
        </p:spPr>
        <p:txBody>
          <a:bodyPr wrap="square" rtlCol="0">
            <a:spAutoFit/>
          </a:bodyPr>
          <a:lstStyle/>
          <a:p>
            <a:pPr algn="ctr"/>
            <a:r>
              <a:rPr lang="en-US" sz="12000" b="1" dirty="0">
                <a:ln>
                  <a:solidFill>
                    <a:schemeClr val="bg1"/>
                  </a:solidFill>
                </a:ln>
                <a:latin typeface="Arial" panose="020B0604020202020204" pitchFamily="34" charset="0"/>
                <a:cs typeface="Arial" panose="020B0604020202020204" pitchFamily="34" charset="0"/>
              </a:rPr>
              <a:t>Big Changes in the Big Bend:</a:t>
            </a:r>
          </a:p>
          <a:p>
            <a:pPr algn="ctr"/>
            <a:r>
              <a:rPr lang="en-US" sz="12000" b="1" dirty="0" smtClean="0">
                <a:ln>
                  <a:solidFill>
                    <a:schemeClr val="bg1"/>
                  </a:solidFill>
                </a:ln>
                <a:latin typeface="Arial" panose="020B0604020202020204" pitchFamily="34" charset="0"/>
                <a:cs typeface="Arial" panose="020B0604020202020204" pitchFamily="34" charset="0"/>
              </a:rPr>
              <a:t>A Data Management Story</a:t>
            </a:r>
            <a:endParaRPr lang="en-US" sz="12000" b="1" dirty="0">
              <a:ln>
                <a:solidFill>
                  <a:schemeClr val="bg1"/>
                </a:solidFill>
              </a:ln>
              <a:latin typeface="Arial" panose="020B0604020202020204" pitchFamily="34" charset="0"/>
              <a:cs typeface="Arial" panose="020B0604020202020204" pitchFamily="34" charset="0"/>
            </a:endParaRPr>
          </a:p>
        </p:txBody>
      </p:sp>
      <p:sp>
        <p:nvSpPr>
          <p:cNvPr id="27" name="TextBox 26">
            <a:extLst>
              <a:ext uri="{FF2B5EF4-FFF2-40B4-BE49-F238E27FC236}">
                <a16:creationId xmlns:a16="http://schemas.microsoft.com/office/drawing/2014/main" id="{1940000C-8F8E-46C3-B1E3-382C8FAFC52E}"/>
              </a:ext>
            </a:extLst>
          </p:cNvPr>
          <p:cNvSpPr txBox="1"/>
          <p:nvPr/>
        </p:nvSpPr>
        <p:spPr>
          <a:xfrm>
            <a:off x="8340849" y="5172814"/>
            <a:ext cx="27146499" cy="8402300"/>
          </a:xfrm>
          <a:prstGeom prst="rect">
            <a:avLst/>
          </a:prstGeom>
          <a:solidFill>
            <a:schemeClr val="tx1">
              <a:alpha val="50000"/>
            </a:schemeClr>
          </a:solidFill>
          <a:ln>
            <a:solidFill>
              <a:schemeClr val="bg1"/>
            </a:solidFill>
          </a:ln>
        </p:spPr>
        <p:txBody>
          <a:bodyPr wrap="square" rtlCol="0">
            <a:spAutoFit/>
          </a:bodyPr>
          <a:lstStyle/>
          <a:p>
            <a:pPr algn="ctr"/>
            <a:r>
              <a:rPr lang="en-US" sz="8800" b="1" dirty="0" smtClean="0">
                <a:solidFill>
                  <a:schemeClr val="bg1"/>
                </a:solidFill>
                <a:latin typeface="Arial" panose="020B0604020202020204" pitchFamily="34" charset="0"/>
                <a:cs typeface="Arial" panose="020B0604020202020204" pitchFamily="34" charset="0"/>
              </a:rPr>
              <a:t>Managing and analyzing large biological datasets requires a great deal of design and planning prior to data collection.  Overall these efforts improve data accuracy and accelerate learning through improved workflow from data collection through analyses.</a:t>
            </a:r>
            <a:endParaRPr lang="en-US" sz="8800" b="1" dirty="0">
              <a:solidFill>
                <a:schemeClr val="bg1"/>
              </a:solidFill>
              <a:latin typeface="Arial" panose="020B0604020202020204" pitchFamily="34" charset="0"/>
              <a:cs typeface="Arial" panose="020B0604020202020204" pitchFamily="34" charset="0"/>
            </a:endParaRPr>
          </a:p>
        </p:txBody>
      </p:sp>
      <p:sp>
        <p:nvSpPr>
          <p:cNvPr id="3" name="TextBox 2"/>
          <p:cNvSpPr txBox="1"/>
          <p:nvPr/>
        </p:nvSpPr>
        <p:spPr>
          <a:xfrm>
            <a:off x="-8388" y="1"/>
            <a:ext cx="8055256" cy="3291840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3500" b="1" dirty="0" smtClean="0">
                <a:latin typeface="Arial" panose="020B0604020202020204" pitchFamily="34" charset="0"/>
                <a:cs typeface="Arial" panose="020B0604020202020204" pitchFamily="34" charset="0"/>
              </a:rPr>
              <a:t>PROJECT OVERVIEW:</a:t>
            </a:r>
            <a:endParaRPr lang="en-US" sz="3500" b="1" dirty="0">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US" sz="3500" dirty="0" smtClean="0">
                <a:latin typeface="Arial" panose="020B0604020202020204" pitchFamily="34" charset="0"/>
                <a:cs typeface="Arial" panose="020B0604020202020204" pitchFamily="34" charset="0"/>
              </a:rPr>
              <a:t>The </a:t>
            </a:r>
            <a:r>
              <a:rPr lang="en-US" sz="3500" dirty="0">
                <a:latin typeface="Arial" panose="020B0604020202020204" pitchFamily="34" charset="0"/>
                <a:cs typeface="Arial" panose="020B0604020202020204" pitchFamily="34" charset="0"/>
              </a:rPr>
              <a:t>Lone Cabbage Reef (LCR) restoration project is a large restoration effort in the eastern Gulf of </a:t>
            </a:r>
            <a:r>
              <a:rPr lang="en-US" sz="3500" dirty="0" smtClean="0">
                <a:latin typeface="Arial" panose="020B0604020202020204" pitchFamily="34" charset="0"/>
                <a:cs typeface="Arial" panose="020B0604020202020204" pitchFamily="34" charset="0"/>
              </a:rPr>
              <a:t>Mexico, off Cedar Key, Florida, </a:t>
            </a:r>
            <a:r>
              <a:rPr lang="en-US" sz="3500" dirty="0">
                <a:latin typeface="Arial" panose="020B0604020202020204" pitchFamily="34" charset="0"/>
                <a:cs typeface="Arial" panose="020B0604020202020204" pitchFamily="34" charset="0"/>
              </a:rPr>
              <a:t>funded by NFWF-GEBF. </a:t>
            </a:r>
            <a:endParaRPr lang="en-US" sz="3500" dirty="0" smtClean="0">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US" sz="3500" dirty="0" smtClean="0">
                <a:latin typeface="Arial" panose="020B0604020202020204" pitchFamily="34" charset="0"/>
                <a:cs typeface="Arial" panose="020B0604020202020204" pitchFamily="34" charset="0"/>
              </a:rPr>
              <a:t>The </a:t>
            </a:r>
            <a:r>
              <a:rPr lang="en-US" sz="3500" dirty="0">
                <a:latin typeface="Arial" panose="020B0604020202020204" pitchFamily="34" charset="0"/>
                <a:cs typeface="Arial" panose="020B0604020202020204" pitchFamily="34" charset="0"/>
              </a:rPr>
              <a:t>project’s primary goal is to restore historic oyster reefs to promote resilience to sea level rise and fluctuations in river discharge. </a:t>
            </a:r>
            <a:endParaRPr lang="en-US" sz="3500" dirty="0" smtClean="0">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US" sz="3500" dirty="0" smtClean="0">
                <a:latin typeface="Arial" panose="020B0604020202020204" pitchFamily="34" charset="0"/>
                <a:cs typeface="Arial" panose="020B0604020202020204" pitchFamily="34" charset="0"/>
              </a:rPr>
              <a:t>This </a:t>
            </a:r>
            <a:r>
              <a:rPr lang="en-US" sz="3500" dirty="0">
                <a:latin typeface="Arial" panose="020B0604020202020204" pitchFamily="34" charset="0"/>
                <a:cs typeface="Arial" panose="020B0604020202020204" pitchFamily="34" charset="0"/>
              </a:rPr>
              <a:t>project generates data from multiple sources including continuous autonomous water quality data from sensors and observations of oyster populations from field biologists. </a:t>
            </a:r>
            <a:endParaRPr lang="en-US" sz="3500" dirty="0" smtClean="0">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US" sz="3500" dirty="0" smtClean="0">
                <a:latin typeface="Arial" panose="020B0604020202020204" pitchFamily="34" charset="0"/>
                <a:cs typeface="Arial" panose="020B0604020202020204" pitchFamily="34" charset="0"/>
              </a:rPr>
              <a:t>These </a:t>
            </a:r>
            <a:r>
              <a:rPr lang="en-US" sz="3500" dirty="0">
                <a:latin typeface="Arial" panose="020B0604020202020204" pitchFamily="34" charset="0"/>
                <a:cs typeface="Arial" panose="020B0604020202020204" pitchFamily="34" charset="0"/>
              </a:rPr>
              <a:t>data are generated at different time frequencies with sensor data obtained at hourly time intervals from multiple spatial locations and biological data collected at discrete time intervals from multiple spatial locations. </a:t>
            </a:r>
            <a:endParaRPr lang="en-US" sz="3500" dirty="0" smtClean="0">
              <a:latin typeface="Arial" panose="020B0604020202020204" pitchFamily="34" charset="0"/>
              <a:cs typeface="Arial" panose="020B0604020202020204" pitchFamily="34" charset="0"/>
            </a:endParaRPr>
          </a:p>
          <a:p>
            <a:pPr marL="457200" indent="-457200">
              <a:buFont typeface="Arial" panose="020B0604020202020204" pitchFamily="34" charset="0"/>
              <a:buChar char="•"/>
            </a:pPr>
            <a:endParaRPr lang="en-US" sz="3500" b="1" dirty="0">
              <a:latin typeface="Arial" panose="020B0604020202020204" pitchFamily="34" charset="0"/>
              <a:cs typeface="Arial" panose="020B0604020202020204" pitchFamily="34" charset="0"/>
            </a:endParaRPr>
          </a:p>
          <a:p>
            <a:endParaRPr lang="en-US" sz="3500" b="1" dirty="0">
              <a:latin typeface="Arial" panose="020B0604020202020204" pitchFamily="34" charset="0"/>
              <a:cs typeface="Arial" panose="020B0604020202020204" pitchFamily="34" charset="0"/>
            </a:endParaRPr>
          </a:p>
          <a:p>
            <a:r>
              <a:rPr lang="en-US" sz="3500" b="1" dirty="0" smtClean="0">
                <a:latin typeface="Arial" panose="020B0604020202020204" pitchFamily="34" charset="0"/>
                <a:cs typeface="Arial" panose="020B0604020202020204" pitchFamily="34" charset="0"/>
              </a:rPr>
              <a:t>INTRODUCTION:</a:t>
            </a:r>
            <a:endParaRPr lang="en-US" sz="3500" b="1" dirty="0">
              <a:latin typeface="Arial" panose="020B0604020202020204" pitchFamily="34" charset="0"/>
              <a:cs typeface="Arial" panose="020B0604020202020204" pitchFamily="34" charset="0"/>
            </a:endParaRPr>
          </a:p>
          <a:p>
            <a:r>
              <a:rPr lang="en-US" sz="3500" dirty="0">
                <a:latin typeface="Arial" panose="020B0604020202020204" pitchFamily="34" charset="0"/>
                <a:cs typeface="Arial" panose="020B0604020202020204" pitchFamily="34" charset="0"/>
              </a:rPr>
              <a:t>“Living data” are defined as data which are continuously </a:t>
            </a:r>
            <a:r>
              <a:rPr lang="en-US" sz="3500" dirty="0" smtClean="0">
                <a:latin typeface="Arial" panose="020B0604020202020204" pitchFamily="34" charset="0"/>
                <a:cs typeface="Arial" panose="020B0604020202020204" pitchFamily="34" charset="0"/>
              </a:rPr>
              <a:t>collected and added to existing collected data. Living </a:t>
            </a:r>
            <a:r>
              <a:rPr lang="en-US" sz="3500" dirty="0">
                <a:latin typeface="Arial" panose="020B0604020202020204" pitchFamily="34" charset="0"/>
                <a:cs typeface="Arial" panose="020B0604020202020204" pitchFamily="34" charset="0"/>
              </a:rPr>
              <a:t>data are challenging with from a data  management perspective because the data (by design) continuously change as new data are collected. </a:t>
            </a:r>
            <a:endParaRPr lang="en-US" sz="3500" dirty="0" smtClean="0">
              <a:latin typeface="Arial" panose="020B0604020202020204" pitchFamily="34" charset="0"/>
              <a:cs typeface="Arial" panose="020B0604020202020204" pitchFamily="34" charset="0"/>
            </a:endParaRPr>
          </a:p>
          <a:p>
            <a:endParaRPr lang="en-US" sz="3500" dirty="0">
              <a:latin typeface="Arial" panose="020B0604020202020204" pitchFamily="34" charset="0"/>
              <a:cs typeface="Arial" panose="020B0604020202020204" pitchFamily="34" charset="0"/>
            </a:endParaRPr>
          </a:p>
          <a:p>
            <a:endParaRPr lang="en-US" sz="3500" dirty="0">
              <a:latin typeface="Arial" panose="020B0604020202020204" pitchFamily="34" charset="0"/>
              <a:cs typeface="Arial" panose="020B0604020202020204" pitchFamily="34" charset="0"/>
            </a:endParaRPr>
          </a:p>
          <a:p>
            <a:r>
              <a:rPr lang="en-US" sz="3500" b="1" dirty="0" smtClean="0">
                <a:latin typeface="Arial" panose="020B0604020202020204" pitchFamily="34" charset="0"/>
                <a:cs typeface="Arial" panose="020B0604020202020204" pitchFamily="34" charset="0"/>
              </a:rPr>
              <a:t>OBJECTIVES:</a:t>
            </a:r>
            <a:endParaRPr lang="en-US" sz="3500" b="1" dirty="0">
              <a:latin typeface="Arial" panose="020B0604020202020204" pitchFamily="34" charset="0"/>
              <a:cs typeface="Arial" panose="020B0604020202020204" pitchFamily="34" charset="0"/>
            </a:endParaRPr>
          </a:p>
          <a:p>
            <a:pPr marL="457200" indent="-457200">
              <a:buFont typeface="Wingdings" panose="05000000000000000000" pitchFamily="2" charset="2"/>
              <a:buChar char="q"/>
            </a:pPr>
            <a:r>
              <a:rPr lang="en-US" sz="3500" dirty="0">
                <a:latin typeface="Arial" panose="020B0604020202020204" pitchFamily="34" charset="0"/>
                <a:cs typeface="Arial" panose="020B0604020202020204" pitchFamily="34" charset="0"/>
              </a:rPr>
              <a:t>Develop and implement a data management workflow, which starts at the data collection point and ends at the visualization/ interpretation of collected data from different data streams. </a:t>
            </a:r>
            <a:endParaRPr lang="en-US" sz="3500" dirty="0" smtClean="0">
              <a:latin typeface="Arial" panose="020B0604020202020204" pitchFamily="34" charset="0"/>
              <a:cs typeface="Arial" panose="020B0604020202020204" pitchFamily="34" charset="0"/>
            </a:endParaRPr>
          </a:p>
          <a:p>
            <a:endParaRPr lang="en-US" sz="3500" dirty="0">
              <a:latin typeface="Arial" panose="020B0604020202020204" pitchFamily="34" charset="0"/>
              <a:cs typeface="Arial" panose="020B0604020202020204" pitchFamily="34" charset="0"/>
            </a:endParaRPr>
          </a:p>
          <a:p>
            <a:pPr marL="457200" indent="-457200">
              <a:buFont typeface="Wingdings" panose="05000000000000000000" pitchFamily="2" charset="2"/>
              <a:buChar char="q"/>
            </a:pPr>
            <a:r>
              <a:rPr lang="en-US" sz="3500" dirty="0">
                <a:latin typeface="Arial" panose="020B0604020202020204" pitchFamily="34" charset="0"/>
                <a:cs typeface="Arial" panose="020B0604020202020204" pitchFamily="34" charset="0"/>
              </a:rPr>
              <a:t>I will document how these data are recorded, data quality assurance/quality control procedures, data checking (anomalous values), data visualization, and data releases for analyses using multiple software tools. </a:t>
            </a:r>
            <a:endParaRPr lang="en-US" sz="3500" dirty="0" smtClean="0">
              <a:latin typeface="Arial" panose="020B0604020202020204" pitchFamily="34" charset="0"/>
              <a:cs typeface="Arial" panose="020B0604020202020204" pitchFamily="34" charset="0"/>
            </a:endParaRPr>
          </a:p>
          <a:p>
            <a:pPr marL="457200" indent="-457200">
              <a:buFont typeface="Wingdings" panose="05000000000000000000" pitchFamily="2" charset="2"/>
              <a:buChar char="q"/>
            </a:pPr>
            <a:endParaRPr lang="en-US" sz="3500" dirty="0">
              <a:latin typeface="Arial" panose="020B0604020202020204" pitchFamily="34" charset="0"/>
              <a:cs typeface="Arial" panose="020B0604020202020204" pitchFamily="34" charset="0"/>
            </a:endParaRPr>
          </a:p>
          <a:p>
            <a:endParaRPr lang="en-US" sz="3500" dirty="0">
              <a:latin typeface="Arial" panose="020B0604020202020204" pitchFamily="34" charset="0"/>
              <a:cs typeface="Arial" panose="020B0604020202020204" pitchFamily="34" charset="0"/>
            </a:endParaRPr>
          </a:p>
          <a:p>
            <a:r>
              <a:rPr lang="en-US" sz="3500" b="1" dirty="0" smtClean="0">
                <a:latin typeface="Arial" panose="020B0604020202020204" pitchFamily="34" charset="0"/>
                <a:cs typeface="Arial" panose="020B0604020202020204" pitchFamily="34" charset="0"/>
              </a:rPr>
              <a:t>WORKFLOW IMPLEMENTATION:</a:t>
            </a:r>
            <a:endParaRPr lang="en-US" sz="3500" b="1" dirty="0">
              <a:latin typeface="Arial" panose="020B0604020202020204" pitchFamily="34" charset="0"/>
              <a:cs typeface="Arial" panose="020B0604020202020204" pitchFamily="34" charset="0"/>
            </a:endParaRPr>
          </a:p>
          <a:p>
            <a:r>
              <a:rPr lang="en-US" sz="3500" dirty="0">
                <a:latin typeface="Arial" panose="020B0604020202020204" pitchFamily="34" charset="0"/>
                <a:cs typeface="Arial" panose="020B0604020202020204" pitchFamily="34" charset="0"/>
              </a:rPr>
              <a:t>Creating and automating a data workflow for living data is an emerging skill for natural resource professionals. More than ever, data management is recognized as a core skill for biologists and ecologists (Hampton et al. 2017</a:t>
            </a:r>
            <a:r>
              <a:rPr lang="en-US" sz="3500" dirty="0" smtClean="0">
                <a:latin typeface="Arial" panose="020B0604020202020204" pitchFamily="34" charset="0"/>
                <a:cs typeface="Arial" panose="020B0604020202020204" pitchFamily="34" charset="0"/>
              </a:rPr>
              <a:t>).</a:t>
            </a:r>
          </a:p>
          <a:p>
            <a:r>
              <a:rPr lang="en-US" sz="3500" dirty="0" smtClean="0">
                <a:latin typeface="Arial" panose="020B0604020202020204" pitchFamily="34" charset="0"/>
                <a:cs typeface="Arial" panose="020B0604020202020204" pitchFamily="34" charset="0"/>
              </a:rPr>
              <a:t> </a:t>
            </a:r>
            <a:endParaRPr lang="en-US" sz="3500" dirty="0">
              <a:latin typeface="Arial" panose="020B0604020202020204" pitchFamily="34" charset="0"/>
              <a:cs typeface="Arial" panose="020B0604020202020204" pitchFamily="34" charset="0"/>
            </a:endParaRPr>
          </a:p>
        </p:txBody>
      </p:sp>
      <p:sp>
        <p:nvSpPr>
          <p:cNvPr id="5" name="TextBox 4"/>
          <p:cNvSpPr txBox="1"/>
          <p:nvPr/>
        </p:nvSpPr>
        <p:spPr>
          <a:xfrm>
            <a:off x="35707707" y="0"/>
            <a:ext cx="8183494" cy="3291840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2800" b="1" dirty="0" smtClean="0">
                <a:latin typeface="Arial" panose="020B0604020202020204" pitchFamily="34" charset="0"/>
                <a:cs typeface="Arial" panose="020B0604020202020204" pitchFamily="34" charset="0"/>
              </a:rPr>
              <a:t>DATA COLLECTION: </a:t>
            </a:r>
            <a:endParaRPr lang="en-US" sz="2800" b="1" dirty="0">
              <a:latin typeface="Arial" panose="020B0604020202020204" pitchFamily="34" charset="0"/>
              <a:cs typeface="Arial" panose="020B0604020202020204" pitchFamily="34" charset="0"/>
            </a:endParaRPr>
          </a:p>
          <a:p>
            <a:r>
              <a:rPr lang="en-US" sz="2800" dirty="0">
                <a:latin typeface="Arial" panose="020B0604020202020204" pitchFamily="34" charset="0"/>
                <a:cs typeface="Arial" panose="020B0604020202020204" pitchFamily="34" charset="0"/>
              </a:rPr>
              <a:t>One goal of a data management plan is to minimize errors in data collected. Often, the first step in the data collection process is transcribing an observation in the field to paper or electronic data sheets for analyses back in the lab. This simple effort of recording the data in the field is the first opportunity to introduce errors in the data collection process. In the LCR project we try to reduce these errors by pre-defining abbreviations for site, gear, and other information before going in the field.  We also pre-populate datasheets </a:t>
            </a:r>
            <a:r>
              <a:rPr lang="en-US" sz="2800" dirty="0" smtClean="0">
                <a:latin typeface="Arial" panose="020B0604020202020204" pitchFamily="34" charset="0"/>
                <a:cs typeface="Arial" panose="020B0604020202020204" pitchFamily="34" charset="0"/>
              </a:rPr>
              <a:t>whenever </a:t>
            </a:r>
            <a:r>
              <a:rPr lang="en-US" sz="2800" dirty="0">
                <a:latin typeface="Arial" panose="020B0604020202020204" pitchFamily="34" charset="0"/>
                <a:cs typeface="Arial" panose="020B0604020202020204" pitchFamily="34" charset="0"/>
              </a:rPr>
              <a:t>possible</a:t>
            </a:r>
            <a:r>
              <a:rPr lang="en-US" sz="2800" dirty="0" smtClean="0">
                <a:latin typeface="Arial" panose="020B0604020202020204" pitchFamily="34" charset="0"/>
                <a:cs typeface="Arial" panose="020B0604020202020204" pitchFamily="34" charset="0"/>
              </a:rPr>
              <a:t>.</a:t>
            </a:r>
          </a:p>
          <a:p>
            <a:endParaRPr lang="en-US" sz="2800" dirty="0">
              <a:latin typeface="Arial" panose="020B0604020202020204" pitchFamily="34" charset="0"/>
              <a:cs typeface="Arial" panose="020B0604020202020204" pitchFamily="34" charset="0"/>
            </a:endParaRPr>
          </a:p>
          <a:p>
            <a:endParaRPr lang="en-US" sz="2800" dirty="0" smtClean="0">
              <a:latin typeface="Arial" panose="020B0604020202020204" pitchFamily="34" charset="0"/>
              <a:cs typeface="Arial" panose="020B0604020202020204" pitchFamily="34" charset="0"/>
            </a:endParaRPr>
          </a:p>
          <a:p>
            <a:endParaRPr lang="en-US" sz="2800" dirty="0" smtClean="0">
              <a:latin typeface="Arial" panose="020B0604020202020204" pitchFamily="34" charset="0"/>
              <a:cs typeface="Arial" panose="020B0604020202020204" pitchFamily="34" charset="0"/>
            </a:endParaRPr>
          </a:p>
          <a:p>
            <a:endParaRPr lang="en-US" sz="2800" dirty="0">
              <a:latin typeface="Arial" panose="020B0604020202020204" pitchFamily="34" charset="0"/>
              <a:cs typeface="Arial" panose="020B0604020202020204" pitchFamily="34" charset="0"/>
            </a:endParaRPr>
          </a:p>
          <a:p>
            <a:endParaRPr lang="en-US" sz="2800" dirty="0" smtClean="0">
              <a:latin typeface="Arial" panose="020B0604020202020204" pitchFamily="34" charset="0"/>
              <a:cs typeface="Arial" panose="020B0604020202020204" pitchFamily="34" charset="0"/>
            </a:endParaRPr>
          </a:p>
          <a:p>
            <a:r>
              <a:rPr lang="en-US" sz="2800" dirty="0" smtClean="0">
                <a:latin typeface="Arial" panose="020B0604020202020204" pitchFamily="34" charset="0"/>
                <a:cs typeface="Arial" panose="020B0604020202020204" pitchFamily="34" charset="0"/>
              </a:rPr>
              <a:t>Figure1- </a:t>
            </a:r>
            <a:r>
              <a:rPr lang="en-US" sz="2800" dirty="0">
                <a:latin typeface="Arial" panose="020B0604020202020204" pitchFamily="34" charset="0"/>
                <a:cs typeface="Arial" panose="020B0604020202020204" pitchFamily="34" charset="0"/>
              </a:rPr>
              <a:t>USGS Data Management </a:t>
            </a:r>
            <a:r>
              <a:rPr lang="en-US" sz="2800" dirty="0" smtClean="0">
                <a:latin typeface="Arial" panose="020B0604020202020204" pitchFamily="34" charset="0"/>
                <a:cs typeface="Arial" panose="020B0604020202020204" pitchFamily="34" charset="0"/>
              </a:rPr>
              <a:t>Guidelines</a:t>
            </a:r>
            <a:endParaRPr lang="en-US" sz="2800" dirty="0">
              <a:latin typeface="Arial" panose="020B0604020202020204" pitchFamily="34" charset="0"/>
              <a:cs typeface="Arial" panose="020B0604020202020204" pitchFamily="34" charset="0"/>
            </a:endParaRPr>
          </a:p>
          <a:p>
            <a:endParaRPr lang="en-US" sz="2800" b="1" dirty="0">
              <a:latin typeface="Arial" panose="020B0604020202020204" pitchFamily="34" charset="0"/>
              <a:cs typeface="Arial" panose="020B0604020202020204" pitchFamily="34" charset="0"/>
            </a:endParaRPr>
          </a:p>
          <a:p>
            <a:r>
              <a:rPr lang="en-US" sz="2800" b="1" dirty="0">
                <a:latin typeface="Arial" panose="020B0604020202020204" pitchFamily="34" charset="0"/>
                <a:cs typeface="Arial" panose="020B0604020202020204" pitchFamily="34" charset="0"/>
              </a:rPr>
              <a:t>QA/QC </a:t>
            </a:r>
            <a:r>
              <a:rPr lang="en-US" sz="2800" b="1" dirty="0" smtClean="0">
                <a:latin typeface="Arial" panose="020B0604020202020204" pitchFamily="34" charset="0"/>
                <a:cs typeface="Arial" panose="020B0604020202020204" pitchFamily="34" charset="0"/>
              </a:rPr>
              <a:t>DURING DATA ENTRY:</a:t>
            </a:r>
            <a:endParaRPr lang="en-US" sz="2800" b="1" dirty="0">
              <a:latin typeface="Arial" panose="020B0604020202020204" pitchFamily="34" charset="0"/>
              <a:cs typeface="Arial" panose="020B0604020202020204" pitchFamily="34" charset="0"/>
            </a:endParaRPr>
          </a:p>
          <a:p>
            <a:r>
              <a:rPr lang="en-US" sz="2800" b="1" i="1" dirty="0">
                <a:latin typeface="Arial" panose="020B0604020202020204" pitchFamily="34" charset="0"/>
                <a:cs typeface="Arial" panose="020B0604020202020204" pitchFamily="34" charset="0"/>
              </a:rPr>
              <a:t>Paper data sheets to electronic records</a:t>
            </a:r>
          </a:p>
          <a:p>
            <a:r>
              <a:rPr lang="en-US" sz="2800" dirty="0">
                <a:latin typeface="Arial" panose="020B0604020202020204" pitchFamily="34" charset="0"/>
                <a:cs typeface="Arial" panose="020B0604020202020204" pitchFamily="34" charset="0"/>
              </a:rPr>
              <a:t>The process of transferring data from paper datasheets to electronic form is a common source of potential errors. </a:t>
            </a:r>
            <a:r>
              <a:rPr lang="en-US" sz="2800" dirty="0" smtClean="0">
                <a:latin typeface="Arial" panose="020B0604020202020204" pitchFamily="34" charset="0"/>
                <a:cs typeface="Arial" panose="020B0604020202020204" pitchFamily="34" charset="0"/>
              </a:rPr>
              <a:t>Double data entry and added QA/QC procedures help ensure data integrity. </a:t>
            </a:r>
          </a:p>
          <a:p>
            <a:endParaRPr lang="en-US" sz="2800" dirty="0">
              <a:latin typeface="Arial" panose="020B0604020202020204" pitchFamily="34" charset="0"/>
              <a:cs typeface="Arial" panose="020B0604020202020204" pitchFamily="34" charset="0"/>
            </a:endParaRPr>
          </a:p>
          <a:p>
            <a:r>
              <a:rPr lang="en-US" sz="2800" b="1" i="1" dirty="0">
                <a:latin typeface="Arial" panose="020B0604020202020204" pitchFamily="34" charset="0"/>
                <a:cs typeface="Arial" panose="020B0604020202020204" pitchFamily="34" charset="0"/>
              </a:rPr>
              <a:t>Transfer electronic records from sensor to database</a:t>
            </a:r>
          </a:p>
          <a:p>
            <a:r>
              <a:rPr lang="en-US" sz="2800" dirty="0">
                <a:latin typeface="Arial" panose="020B0604020202020204" pitchFamily="34" charset="0"/>
                <a:cs typeface="Arial" panose="020B0604020202020204" pitchFamily="34" charset="0"/>
              </a:rPr>
              <a:t>When individually collected sensor data files are transported back to the lab these files must be checked for errors and the data amended to an existing database to provide a continuous record of the water quality observations of interest.  In our project this is done by: </a:t>
            </a:r>
          </a:p>
          <a:p>
            <a:endParaRPr lang="en-US" sz="2800" dirty="0">
              <a:latin typeface="Arial" panose="020B0604020202020204" pitchFamily="34" charset="0"/>
              <a:cs typeface="Arial" panose="020B0604020202020204" pitchFamily="34" charset="0"/>
            </a:endParaRPr>
          </a:p>
          <a:p>
            <a:r>
              <a:rPr lang="en-US" sz="2800" b="1" i="1" dirty="0">
                <a:latin typeface="Arial" panose="020B0604020202020204" pitchFamily="34" charset="0"/>
                <a:cs typeface="Arial" panose="020B0604020202020204" pitchFamily="34" charset="0"/>
              </a:rPr>
              <a:t>Step 1. </a:t>
            </a:r>
            <a:r>
              <a:rPr lang="en-US" sz="2800" dirty="0">
                <a:latin typeface="Arial" panose="020B0604020202020204" pitchFamily="34" charset="0"/>
                <a:cs typeface="Arial" panose="020B0604020202020204" pitchFamily="34" charset="0"/>
              </a:rPr>
              <a:t>Automated data import using custom Python code for initial QA/QC and storing in </a:t>
            </a:r>
            <a:r>
              <a:rPr lang="en-US" sz="2800" dirty="0" err="1">
                <a:latin typeface="Arial" panose="020B0604020202020204" pitchFamily="34" charset="0"/>
                <a:cs typeface="Arial" panose="020B0604020202020204" pitchFamily="34" charset="0"/>
              </a:rPr>
              <a:t>mySQL</a:t>
            </a:r>
            <a:r>
              <a:rPr lang="en-US" sz="2800" dirty="0">
                <a:latin typeface="Arial" panose="020B0604020202020204" pitchFamily="34" charset="0"/>
                <a:cs typeface="Arial" panose="020B0604020202020204" pitchFamily="34" charset="0"/>
              </a:rPr>
              <a:t> database for storage.</a:t>
            </a:r>
          </a:p>
          <a:p>
            <a:endParaRPr lang="en-US" sz="2800" dirty="0">
              <a:latin typeface="Arial" panose="020B0604020202020204" pitchFamily="34" charset="0"/>
              <a:cs typeface="Arial" panose="020B0604020202020204" pitchFamily="34" charset="0"/>
            </a:endParaRPr>
          </a:p>
          <a:p>
            <a:r>
              <a:rPr lang="en-US" sz="2800" b="1" i="1" dirty="0">
                <a:latin typeface="Arial" panose="020B0604020202020204" pitchFamily="34" charset="0"/>
                <a:cs typeface="Arial" panose="020B0604020202020204" pitchFamily="34" charset="0"/>
              </a:rPr>
              <a:t>Step 2. </a:t>
            </a:r>
            <a:r>
              <a:rPr lang="en-US" sz="2800" dirty="0">
                <a:latin typeface="Arial" panose="020B0604020202020204" pitchFamily="34" charset="0"/>
                <a:cs typeface="Arial" panose="020B0604020202020204" pitchFamily="34" charset="0"/>
              </a:rPr>
              <a:t>Create a series of checks to ensure data </a:t>
            </a:r>
            <a:r>
              <a:rPr lang="en-US" sz="2800" dirty="0" smtClean="0">
                <a:latin typeface="Arial" panose="020B0604020202020204" pitchFamily="34" charset="0"/>
                <a:cs typeface="Arial" panose="020B0604020202020204" pitchFamily="34" charset="0"/>
              </a:rPr>
              <a:t>integrity, using data analysis software (</a:t>
            </a:r>
            <a:r>
              <a:rPr lang="en-US" sz="2800" dirty="0" err="1" smtClean="0">
                <a:latin typeface="Arial" panose="020B0604020202020204" pitchFamily="34" charset="0"/>
                <a:cs typeface="Arial" panose="020B0604020202020204" pitchFamily="34" charset="0"/>
              </a:rPr>
              <a:t>i.e</a:t>
            </a:r>
            <a:r>
              <a:rPr lang="en-US" sz="2800" dirty="0" smtClean="0">
                <a:latin typeface="Arial" panose="020B0604020202020204" pitchFamily="34" charset="0"/>
                <a:cs typeface="Arial" panose="020B0604020202020204" pitchFamily="34" charset="0"/>
              </a:rPr>
              <a:t> R, python). </a:t>
            </a:r>
            <a:endParaRPr lang="en-US" sz="2800" dirty="0">
              <a:latin typeface="Arial" panose="020B0604020202020204" pitchFamily="34" charset="0"/>
              <a:cs typeface="Arial" panose="020B0604020202020204" pitchFamily="34" charset="0"/>
            </a:endParaRPr>
          </a:p>
          <a:p>
            <a:endParaRPr lang="en-US" sz="2800" b="1" dirty="0">
              <a:latin typeface="Arial" panose="020B0604020202020204" pitchFamily="34" charset="0"/>
              <a:cs typeface="Arial" panose="020B0604020202020204" pitchFamily="34" charset="0"/>
            </a:endParaRPr>
          </a:p>
          <a:p>
            <a:r>
              <a:rPr lang="en-US" sz="2800" b="1" i="1" dirty="0">
                <a:latin typeface="Arial" panose="020B0604020202020204" pitchFamily="34" charset="0"/>
                <a:cs typeface="Arial" panose="020B0604020202020204" pitchFamily="34" charset="0"/>
              </a:rPr>
              <a:t>Step 3</a:t>
            </a:r>
            <a:r>
              <a:rPr lang="en-US" sz="2800" b="1" dirty="0">
                <a:latin typeface="Arial" panose="020B0604020202020204" pitchFamily="34" charset="0"/>
                <a:cs typeface="Arial" panose="020B0604020202020204" pitchFamily="34" charset="0"/>
              </a:rPr>
              <a:t>.</a:t>
            </a:r>
            <a:r>
              <a:rPr lang="en-US" sz="2800" dirty="0">
                <a:latin typeface="Arial" panose="020B0604020202020204" pitchFamily="34" charset="0"/>
                <a:cs typeface="Arial" panose="020B0604020202020204" pitchFamily="34" charset="0"/>
              </a:rPr>
              <a:t> </a:t>
            </a:r>
            <a:r>
              <a:rPr lang="en-US" sz="2800" dirty="0" smtClean="0">
                <a:latin typeface="Arial" panose="020B0604020202020204" pitchFamily="34" charset="0"/>
                <a:cs typeface="Arial" panose="020B0604020202020204" pitchFamily="34" charset="0"/>
              </a:rPr>
              <a:t>Create visualizations</a:t>
            </a:r>
            <a:r>
              <a:rPr lang="en-US" sz="2800" dirty="0" smtClean="0">
                <a:latin typeface="Arial" panose="020B0604020202020204" pitchFamily="34" charset="0"/>
                <a:cs typeface="Arial" panose="020B0604020202020204" pitchFamily="34" charset="0"/>
              </a:rPr>
              <a:t> </a:t>
            </a:r>
            <a:r>
              <a:rPr lang="en-US" sz="2800" dirty="0">
                <a:latin typeface="Arial" panose="020B0604020202020204" pitchFamily="34" charset="0"/>
                <a:cs typeface="Arial" panose="020B0604020202020204" pitchFamily="34" charset="0"/>
              </a:rPr>
              <a:t>and summary </a:t>
            </a:r>
            <a:r>
              <a:rPr lang="en-US" sz="2800" dirty="0">
                <a:latin typeface="Arial" panose="020B0604020202020204" pitchFamily="34" charset="0"/>
                <a:cs typeface="Arial" panose="020B0604020202020204" pitchFamily="34" charset="0"/>
              </a:rPr>
              <a:t>tables, , using data analysis software (</a:t>
            </a:r>
            <a:r>
              <a:rPr lang="en-US" sz="2800" dirty="0" err="1">
                <a:latin typeface="Arial" panose="020B0604020202020204" pitchFamily="34" charset="0"/>
                <a:cs typeface="Arial" panose="020B0604020202020204" pitchFamily="34" charset="0"/>
              </a:rPr>
              <a:t>i.e</a:t>
            </a:r>
            <a:r>
              <a:rPr lang="en-US" sz="2800" dirty="0">
                <a:latin typeface="Arial" panose="020B0604020202020204" pitchFamily="34" charset="0"/>
                <a:cs typeface="Arial" panose="020B0604020202020204" pitchFamily="34" charset="0"/>
              </a:rPr>
              <a:t> R</a:t>
            </a:r>
            <a:r>
              <a:rPr lang="en-US" sz="2800" dirty="0" smtClean="0">
                <a:latin typeface="Arial" panose="020B0604020202020204" pitchFamily="34" charset="0"/>
                <a:cs typeface="Arial" panose="020B0604020202020204" pitchFamily="34" charset="0"/>
              </a:rPr>
              <a:t>).</a:t>
            </a:r>
            <a:endParaRPr lang="en-US" sz="2800" dirty="0" smtClean="0">
              <a:latin typeface="Arial" panose="020B0604020202020204" pitchFamily="34" charset="0"/>
              <a:cs typeface="Arial" panose="020B0604020202020204" pitchFamily="34" charset="0"/>
            </a:endParaRPr>
          </a:p>
          <a:p>
            <a:endParaRPr lang="en-US" sz="2800" dirty="0">
              <a:latin typeface="Arial" panose="020B0604020202020204" pitchFamily="34" charset="0"/>
              <a:cs typeface="Arial" panose="020B0604020202020204" pitchFamily="34" charset="0"/>
            </a:endParaRPr>
          </a:p>
          <a:p>
            <a:endParaRPr lang="en-US" sz="2800" dirty="0" smtClean="0">
              <a:latin typeface="Arial" panose="020B0604020202020204" pitchFamily="34" charset="0"/>
              <a:cs typeface="Arial" panose="020B0604020202020204" pitchFamily="34" charset="0"/>
            </a:endParaRPr>
          </a:p>
          <a:p>
            <a:endParaRPr lang="en-US" sz="2800" dirty="0">
              <a:latin typeface="Arial" panose="020B0604020202020204" pitchFamily="34" charset="0"/>
              <a:cs typeface="Arial" panose="020B0604020202020204" pitchFamily="34" charset="0"/>
            </a:endParaRPr>
          </a:p>
          <a:p>
            <a:endParaRPr lang="en-US" sz="2800" dirty="0" smtClean="0">
              <a:latin typeface="Arial" panose="020B0604020202020204" pitchFamily="34" charset="0"/>
              <a:cs typeface="Arial" panose="020B0604020202020204" pitchFamily="34" charset="0"/>
            </a:endParaRPr>
          </a:p>
          <a:p>
            <a:endParaRPr lang="en-US" sz="2800" dirty="0">
              <a:latin typeface="Arial" panose="020B0604020202020204" pitchFamily="34" charset="0"/>
              <a:cs typeface="Arial" panose="020B0604020202020204" pitchFamily="34" charset="0"/>
            </a:endParaRPr>
          </a:p>
          <a:p>
            <a:endParaRPr lang="en-US" sz="2800" dirty="0" smtClean="0">
              <a:latin typeface="Arial" panose="020B0604020202020204" pitchFamily="34" charset="0"/>
              <a:cs typeface="Arial" panose="020B0604020202020204" pitchFamily="34" charset="0"/>
            </a:endParaRPr>
          </a:p>
          <a:p>
            <a:endParaRPr lang="en-US" sz="2800" dirty="0">
              <a:latin typeface="Arial" panose="020B0604020202020204" pitchFamily="34" charset="0"/>
              <a:cs typeface="Arial" panose="020B0604020202020204" pitchFamily="34" charset="0"/>
            </a:endParaRPr>
          </a:p>
          <a:p>
            <a:endParaRPr lang="en-US" sz="2800" dirty="0" smtClean="0">
              <a:latin typeface="Arial" panose="020B0604020202020204" pitchFamily="34" charset="0"/>
              <a:cs typeface="Arial" panose="020B0604020202020204" pitchFamily="34" charset="0"/>
            </a:endParaRPr>
          </a:p>
          <a:p>
            <a:endParaRPr lang="en-US" sz="2800" dirty="0">
              <a:latin typeface="Arial" panose="020B0604020202020204" pitchFamily="34" charset="0"/>
              <a:cs typeface="Arial" panose="020B0604020202020204" pitchFamily="34" charset="0"/>
            </a:endParaRPr>
          </a:p>
          <a:p>
            <a:endParaRPr lang="en-US" sz="2800" dirty="0" smtClean="0">
              <a:latin typeface="Arial" panose="020B0604020202020204" pitchFamily="34" charset="0"/>
              <a:cs typeface="Arial" panose="020B0604020202020204" pitchFamily="34" charset="0"/>
            </a:endParaRPr>
          </a:p>
          <a:p>
            <a:endParaRPr lang="en-US" sz="2800" dirty="0">
              <a:latin typeface="Arial" panose="020B0604020202020204" pitchFamily="34" charset="0"/>
              <a:cs typeface="Arial" panose="020B0604020202020204" pitchFamily="34" charset="0"/>
            </a:endParaRPr>
          </a:p>
          <a:p>
            <a:endParaRPr lang="en-US" sz="2800" dirty="0" smtClean="0">
              <a:latin typeface="Arial" panose="020B0604020202020204" pitchFamily="34" charset="0"/>
              <a:cs typeface="Arial" panose="020B0604020202020204" pitchFamily="34" charset="0"/>
            </a:endParaRPr>
          </a:p>
          <a:p>
            <a:endParaRPr lang="en-US" sz="2800" dirty="0" smtClean="0">
              <a:latin typeface="Arial" panose="020B0604020202020204" pitchFamily="34" charset="0"/>
              <a:cs typeface="Arial" panose="020B0604020202020204" pitchFamily="34" charset="0"/>
            </a:endParaRPr>
          </a:p>
          <a:p>
            <a:endParaRPr lang="en-US" sz="2800" dirty="0" smtClean="0">
              <a:latin typeface="Arial" panose="020B0604020202020204" pitchFamily="34" charset="0"/>
              <a:cs typeface="Arial" panose="020B0604020202020204" pitchFamily="34" charset="0"/>
            </a:endParaRPr>
          </a:p>
          <a:p>
            <a:endParaRPr lang="en-US" sz="2800" dirty="0">
              <a:latin typeface="Arial" panose="020B0604020202020204" pitchFamily="34" charset="0"/>
              <a:cs typeface="Arial" panose="020B0604020202020204" pitchFamily="34" charset="0"/>
            </a:endParaRPr>
          </a:p>
          <a:p>
            <a:endParaRPr lang="en-US" sz="2800" dirty="0" smtClean="0">
              <a:latin typeface="Arial" panose="020B0604020202020204" pitchFamily="34" charset="0"/>
              <a:cs typeface="Arial" panose="020B0604020202020204" pitchFamily="34" charset="0"/>
            </a:endParaRPr>
          </a:p>
          <a:p>
            <a:r>
              <a:rPr lang="en-US" sz="2800" dirty="0" smtClean="0">
                <a:latin typeface="Arial" panose="020B0604020202020204" pitchFamily="34" charset="0"/>
                <a:cs typeface="Arial" panose="020B0604020202020204" pitchFamily="34" charset="0"/>
              </a:rPr>
              <a:t>Figure </a:t>
            </a:r>
            <a:r>
              <a:rPr lang="en-US" sz="2800" dirty="0" smtClean="0">
                <a:latin typeface="Arial" panose="020B0604020202020204" pitchFamily="34" charset="0"/>
                <a:cs typeface="Arial" panose="020B0604020202020204" pitchFamily="34" charset="0"/>
              </a:rPr>
              <a:t>2- Shiny App for </a:t>
            </a:r>
            <a:r>
              <a:rPr lang="en-US" sz="2800" dirty="0" smtClean="0">
                <a:latin typeface="Arial" panose="020B0604020202020204" pitchFamily="34" charset="0"/>
                <a:cs typeface="Arial" panose="020B0604020202020204" pitchFamily="34" charset="0"/>
              </a:rPr>
              <a:t>continuous and discrete </a:t>
            </a:r>
            <a:r>
              <a:rPr lang="en-US" sz="2800" dirty="0" smtClean="0">
                <a:latin typeface="Arial" panose="020B0604020202020204" pitchFamily="34" charset="0"/>
                <a:cs typeface="Arial" panose="020B0604020202020204" pitchFamily="34" charset="0"/>
              </a:rPr>
              <a:t>water quality monitoring data. </a:t>
            </a:r>
            <a:endParaRPr lang="en-US" sz="2800" dirty="0" smtClean="0">
              <a:latin typeface="Arial" panose="020B0604020202020204" pitchFamily="34" charset="0"/>
              <a:cs typeface="Arial" panose="020B0604020202020204" pitchFamily="34" charset="0"/>
            </a:endParaRPr>
          </a:p>
          <a:p>
            <a:endParaRPr lang="en-US" sz="2800" dirty="0" smtClean="0">
              <a:latin typeface="Arial" panose="020B0604020202020204" pitchFamily="34" charset="0"/>
              <a:cs typeface="Arial" panose="020B0604020202020204" pitchFamily="34" charset="0"/>
            </a:endParaRPr>
          </a:p>
          <a:p>
            <a:r>
              <a:rPr lang="en-US" sz="2800" b="1" dirty="0" smtClean="0">
                <a:latin typeface="Arial" panose="020B0604020202020204" pitchFamily="34" charset="0"/>
                <a:cs typeface="Arial" panose="020B0604020202020204" pitchFamily="34" charset="0"/>
              </a:rPr>
              <a:t>VERSION CONTROL</a:t>
            </a:r>
            <a:r>
              <a:rPr lang="en-US" sz="2800" b="1" dirty="0" smtClean="0">
                <a:latin typeface="Arial" panose="020B0604020202020204" pitchFamily="34" charset="0"/>
                <a:cs typeface="Arial" panose="020B0604020202020204" pitchFamily="34" charset="0"/>
              </a:rPr>
              <a:t>:</a:t>
            </a:r>
            <a:endParaRPr lang="en-US" sz="2800" b="1" dirty="0">
              <a:latin typeface="Arial" panose="020B0604020202020204" pitchFamily="34" charset="0"/>
              <a:cs typeface="Arial" panose="020B0604020202020204" pitchFamily="34" charset="0"/>
            </a:endParaRPr>
          </a:p>
          <a:p>
            <a:r>
              <a:rPr lang="en-US" sz="2800" dirty="0">
                <a:latin typeface="Arial" panose="020B0604020202020204" pitchFamily="34" charset="0"/>
                <a:cs typeface="Arial" panose="020B0604020202020204" pitchFamily="34" charset="0"/>
              </a:rPr>
              <a:t>Version control is “a tool for managing changes to a set of files</a:t>
            </a:r>
            <a:r>
              <a:rPr lang="en-US" sz="2800" dirty="0" smtClean="0">
                <a:latin typeface="Arial" panose="020B0604020202020204" pitchFamily="34" charset="0"/>
                <a:cs typeface="Arial" panose="020B0604020202020204" pitchFamily="34" charset="0"/>
              </a:rPr>
              <a:t>”.  </a:t>
            </a:r>
            <a:r>
              <a:rPr lang="en-US" sz="2800" dirty="0">
                <a:latin typeface="Arial" panose="020B0604020202020204" pitchFamily="34" charset="0"/>
                <a:cs typeface="Arial" panose="020B0604020202020204" pitchFamily="34" charset="0"/>
              </a:rPr>
              <a:t>Using version control reduces the likelihood of overwriting data or code and makes </a:t>
            </a:r>
            <a:r>
              <a:rPr lang="en-US" sz="2800" dirty="0" smtClean="0">
                <a:latin typeface="Arial" panose="020B0604020202020204" pitchFamily="34" charset="0"/>
                <a:cs typeface="Arial" panose="020B0604020202020204" pitchFamily="34" charset="0"/>
              </a:rPr>
              <a:t>sharing data changes easier </a:t>
            </a:r>
            <a:r>
              <a:rPr lang="en-US" sz="2800" dirty="0">
                <a:latin typeface="Arial" panose="020B0604020202020204" pitchFamily="34" charset="0"/>
                <a:cs typeface="Arial" panose="020B0604020202020204" pitchFamily="34" charset="0"/>
              </a:rPr>
              <a:t>across team </a:t>
            </a:r>
            <a:r>
              <a:rPr lang="en-US" sz="2800" dirty="0" smtClean="0">
                <a:latin typeface="Arial" panose="020B0604020202020204" pitchFamily="34" charset="0"/>
                <a:cs typeface="Arial" panose="020B0604020202020204" pitchFamily="34" charset="0"/>
              </a:rPr>
              <a:t>members</a:t>
            </a:r>
            <a:r>
              <a:rPr lang="en-US" sz="2800" dirty="0">
                <a:latin typeface="Arial" panose="020B0604020202020204" pitchFamily="34" charset="0"/>
                <a:cs typeface="Arial" panose="020B0604020202020204" pitchFamily="34" charset="0"/>
              </a:rPr>
              <a:t> </a:t>
            </a:r>
            <a:r>
              <a:rPr lang="en-US" sz="2800" dirty="0" smtClean="0">
                <a:latin typeface="Arial" panose="020B0604020202020204" pitchFamily="34" charset="0"/>
                <a:cs typeface="Arial" panose="020B0604020202020204" pitchFamily="34" charset="0"/>
              </a:rPr>
              <a:t>(i. e GitHub). </a:t>
            </a:r>
            <a:endParaRPr lang="en-US" sz="2800" dirty="0" smtClean="0">
              <a:latin typeface="Arial" panose="020B0604020202020204" pitchFamily="34" charset="0"/>
              <a:cs typeface="Arial" panose="020B0604020202020204" pitchFamily="34" charset="0"/>
            </a:endParaRPr>
          </a:p>
          <a:p>
            <a:endParaRPr lang="en-US" sz="2800" dirty="0">
              <a:latin typeface="Arial" panose="020B0604020202020204" pitchFamily="34" charset="0"/>
              <a:cs typeface="Arial" panose="020B0604020202020204" pitchFamily="34" charset="0"/>
            </a:endParaRPr>
          </a:p>
          <a:p>
            <a:r>
              <a:rPr lang="en-US" sz="2800" b="1" dirty="0" smtClean="0">
                <a:latin typeface="Arial" panose="020B0604020202020204" pitchFamily="34" charset="0"/>
                <a:cs typeface="Arial" panose="020B0604020202020204" pitchFamily="34" charset="0"/>
              </a:rPr>
              <a:t>DECISION MAKING:</a:t>
            </a:r>
            <a:endParaRPr lang="en-US" sz="2800" b="1" dirty="0">
              <a:latin typeface="Arial" panose="020B0604020202020204" pitchFamily="34" charset="0"/>
              <a:cs typeface="Arial" panose="020B0604020202020204" pitchFamily="34" charset="0"/>
            </a:endParaRPr>
          </a:p>
          <a:p>
            <a:r>
              <a:rPr lang="en-US" sz="2800" dirty="0">
                <a:latin typeface="Arial" panose="020B0604020202020204" pitchFamily="34" charset="0"/>
                <a:cs typeface="Arial" panose="020B0604020202020204" pitchFamily="34" charset="0"/>
              </a:rPr>
              <a:t>This </a:t>
            </a:r>
            <a:r>
              <a:rPr lang="en-US" sz="2800" dirty="0" smtClean="0">
                <a:latin typeface="Arial" panose="020B0604020202020204" pitchFamily="34" charset="0"/>
                <a:cs typeface="Arial" panose="020B0604020202020204" pitchFamily="34" charset="0"/>
              </a:rPr>
              <a:t>workflow </a:t>
            </a:r>
            <a:r>
              <a:rPr lang="en-US" sz="2800" dirty="0">
                <a:latin typeface="Arial" panose="020B0604020202020204" pitchFamily="34" charset="0"/>
                <a:cs typeface="Arial" panose="020B0604020202020204" pitchFamily="34" charset="0"/>
              </a:rPr>
              <a:t>will be useful </a:t>
            </a:r>
            <a:r>
              <a:rPr lang="en-US" sz="2800" dirty="0" smtClean="0">
                <a:latin typeface="Arial" panose="020B0604020202020204" pitchFamily="34" charset="0"/>
                <a:cs typeface="Arial" panose="020B0604020202020204" pitchFamily="34" charset="0"/>
              </a:rPr>
              <a:t>for decision making efficiency for </a:t>
            </a:r>
            <a:r>
              <a:rPr lang="en-US" sz="2800" dirty="0">
                <a:latin typeface="Arial" panose="020B0604020202020204" pitchFamily="34" charset="0"/>
                <a:cs typeface="Arial" panose="020B0604020202020204" pitchFamily="34" charset="0"/>
              </a:rPr>
              <a:t>the LCR </a:t>
            </a:r>
            <a:r>
              <a:rPr lang="en-US" sz="2800" dirty="0" smtClean="0">
                <a:latin typeface="Arial" panose="020B0604020202020204" pitchFamily="34" charset="0"/>
                <a:cs typeface="Arial" panose="020B0604020202020204" pitchFamily="34" charset="0"/>
              </a:rPr>
              <a:t>project by </a:t>
            </a:r>
            <a:r>
              <a:rPr lang="en-US" sz="2800" dirty="0">
                <a:latin typeface="Arial" panose="020B0604020202020204" pitchFamily="34" charset="0"/>
                <a:cs typeface="Arial" panose="020B0604020202020204" pitchFamily="34" charset="0"/>
              </a:rPr>
              <a:t>continuously processing and analyzing </a:t>
            </a:r>
            <a:r>
              <a:rPr lang="en-US" sz="2800" dirty="0" smtClean="0">
                <a:latin typeface="Arial" panose="020B0604020202020204" pitchFamily="34" charset="0"/>
                <a:cs typeface="Arial" panose="020B0604020202020204" pitchFamily="34" charset="0"/>
              </a:rPr>
              <a:t>data in real time.</a:t>
            </a: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880157" y="27349795"/>
            <a:ext cx="3687957" cy="4794345"/>
          </a:xfrm>
          <a:prstGeom prst="rect">
            <a:avLst/>
          </a:prstGeom>
        </p:spPr>
      </p:pic>
      <p:pic>
        <p:nvPicPr>
          <p:cNvPr id="1026" name="Picture 2" descr="Related imag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20754" y="468188"/>
            <a:ext cx="1769598" cy="2460333"/>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pic>
        <p:nvPicPr>
          <p:cNvPr id="1028" name="Picture 4" descr="Image result for snre logo uf"/>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783866" y="30449517"/>
            <a:ext cx="4950677" cy="1413473"/>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rotWithShape="1">
          <a:blip r:embed="rId7">
            <a:extLst>
              <a:ext uri="{28A0092B-C50C-407E-A947-70E740481C1C}">
                <a14:useLocalDpi xmlns:a14="http://schemas.microsoft.com/office/drawing/2010/main" val="0"/>
              </a:ext>
            </a:extLst>
          </a:blip>
          <a:srcRect l="3924" t="12205" r="4161" b="8410"/>
          <a:stretch/>
        </p:blipFill>
        <p:spPr>
          <a:xfrm>
            <a:off x="35866899" y="5606010"/>
            <a:ext cx="7596298" cy="2109764"/>
          </a:xfrm>
          <a:prstGeom prst="rect">
            <a:avLst/>
          </a:prstGeom>
        </p:spPr>
      </p:pic>
      <p:sp>
        <p:nvSpPr>
          <p:cNvPr id="13" name="TextBox 12">
            <a:extLst>
              <a:ext uri="{FF2B5EF4-FFF2-40B4-BE49-F238E27FC236}">
                <a16:creationId xmlns:a16="http://schemas.microsoft.com/office/drawing/2014/main" id="{1940000C-8F8E-46C3-B1E3-382C8FAFC52E}"/>
              </a:ext>
            </a:extLst>
          </p:cNvPr>
          <p:cNvSpPr txBox="1"/>
          <p:nvPr/>
        </p:nvSpPr>
        <p:spPr>
          <a:xfrm>
            <a:off x="8340848" y="4056947"/>
            <a:ext cx="27146500" cy="1015663"/>
          </a:xfrm>
          <a:prstGeom prst="rect">
            <a:avLst/>
          </a:prstGeom>
          <a:noFill/>
          <a:ln>
            <a:solidFill>
              <a:schemeClr val="bg1"/>
            </a:solidFill>
          </a:ln>
        </p:spPr>
        <p:txBody>
          <a:bodyPr wrap="square" rtlCol="0">
            <a:spAutoFit/>
          </a:bodyPr>
          <a:lstStyle/>
          <a:p>
            <a:pPr algn="ctr"/>
            <a:r>
              <a:rPr lang="en-US" sz="6000" b="1" dirty="0">
                <a:ln>
                  <a:solidFill>
                    <a:schemeClr val="bg1"/>
                  </a:solidFill>
                </a:ln>
                <a:latin typeface="Arial" panose="020B0604020202020204" pitchFamily="34" charset="0"/>
                <a:cs typeface="Arial" panose="020B0604020202020204" pitchFamily="34" charset="0"/>
              </a:rPr>
              <a:t>Authors: Melissa Moreno, Joe </a:t>
            </a:r>
            <a:r>
              <a:rPr lang="en-US" sz="6000" b="1" dirty="0" smtClean="0">
                <a:ln>
                  <a:solidFill>
                    <a:schemeClr val="bg1"/>
                  </a:solidFill>
                </a:ln>
                <a:latin typeface="Arial" panose="020B0604020202020204" pitchFamily="34" charset="0"/>
                <a:cs typeface="Arial" panose="020B0604020202020204" pitchFamily="34" charset="0"/>
              </a:rPr>
              <a:t>Aufmuth, Dr</a:t>
            </a:r>
            <a:r>
              <a:rPr lang="en-US" sz="6000" b="1" dirty="0">
                <a:ln>
                  <a:solidFill>
                    <a:schemeClr val="bg1"/>
                  </a:solidFill>
                </a:ln>
                <a:latin typeface="Arial" panose="020B0604020202020204" pitchFamily="34" charset="0"/>
                <a:cs typeface="Arial" panose="020B0604020202020204" pitchFamily="34" charset="0"/>
              </a:rPr>
              <a:t>. Bill Pine</a:t>
            </a:r>
          </a:p>
        </p:txBody>
      </p:sp>
      <p:pic>
        <p:nvPicPr>
          <p:cNvPr id="4" name="Picture 3"/>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13554193" y="14208704"/>
            <a:ext cx="14093965" cy="12284385"/>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11" name="Picture 1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8027708" y="14200246"/>
            <a:ext cx="7239924" cy="12355454"/>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15" name="Picture 14"/>
          <p:cNvPicPr>
            <a:picLocks noChangeAspect="1"/>
          </p:cNvPicPr>
          <p:nvPr/>
        </p:nvPicPr>
        <p:blipFill>
          <a:blip r:embed="rId10" cstate="hqprint">
            <a:extLst>
              <a:ext uri="{28A0092B-C50C-407E-A947-70E740481C1C}">
                <a14:useLocalDpi xmlns:a14="http://schemas.microsoft.com/office/drawing/2010/main" val="0"/>
              </a:ext>
            </a:extLst>
          </a:blip>
          <a:stretch>
            <a:fillRect/>
          </a:stretch>
        </p:blipFill>
        <p:spPr>
          <a:xfrm>
            <a:off x="8361990" y="22799332"/>
            <a:ext cx="4846002" cy="3627119"/>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16" name="Picture 15"/>
          <p:cNvPicPr>
            <a:picLocks noChangeAspect="1"/>
          </p:cNvPicPr>
          <p:nvPr/>
        </p:nvPicPr>
        <p:blipFill rotWithShape="1">
          <a:blip r:embed="rId11" cstate="hqprint">
            <a:extLst>
              <a:ext uri="{28A0092B-C50C-407E-A947-70E740481C1C}">
                <a14:useLocalDpi xmlns:a14="http://schemas.microsoft.com/office/drawing/2010/main" val="0"/>
              </a:ext>
            </a:extLst>
          </a:blip>
          <a:srcRect l="6481" t="10694" r="25926" b="4029"/>
          <a:stretch/>
        </p:blipFill>
        <p:spPr>
          <a:xfrm>
            <a:off x="8340848" y="14200246"/>
            <a:ext cx="4919365" cy="8164454"/>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10" name="Picture 2" descr="Image result for uF arcs logo"/>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630565" y="28698454"/>
            <a:ext cx="3530948" cy="2391162"/>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1940000C-8F8E-46C3-B1E3-382C8FAFC52E}"/>
              </a:ext>
            </a:extLst>
          </p:cNvPr>
          <p:cNvSpPr txBox="1"/>
          <p:nvPr/>
        </p:nvSpPr>
        <p:spPr>
          <a:xfrm>
            <a:off x="23399948" y="27349795"/>
            <a:ext cx="11773620" cy="4832092"/>
          </a:xfrm>
          <a:prstGeom prst="rect">
            <a:avLst/>
          </a:prstGeom>
          <a:solidFill>
            <a:schemeClr val="tx1">
              <a:alpha val="50000"/>
            </a:schemeClr>
          </a:solidFill>
          <a:ln>
            <a:solidFill>
              <a:schemeClr val="bg1"/>
            </a:solidFill>
          </a:ln>
        </p:spPr>
        <p:txBody>
          <a:bodyPr wrap="square" rtlCol="0">
            <a:spAutoFit/>
          </a:bodyPr>
          <a:lstStyle/>
          <a:p>
            <a:r>
              <a:rPr lang="en-US" sz="2800" b="1" dirty="0" smtClean="0">
                <a:solidFill>
                  <a:schemeClr val="bg1"/>
                </a:solidFill>
                <a:latin typeface="Arial" panose="020B0604020202020204" pitchFamily="34" charset="0"/>
                <a:cs typeface="Arial" panose="020B0604020202020204" pitchFamily="34" charset="0"/>
              </a:rPr>
              <a:t>Acknowledgments:</a:t>
            </a:r>
          </a:p>
          <a:p>
            <a:pPr marL="342900" indent="-342900">
              <a:buFont typeface="Arial" panose="020B0604020202020204" pitchFamily="34" charset="0"/>
              <a:buChar char="•"/>
            </a:pPr>
            <a:r>
              <a:rPr lang="en-US" sz="2800" dirty="0">
                <a:solidFill>
                  <a:schemeClr val="bg1"/>
                </a:solidFill>
                <a:latin typeface="Arial" panose="020B0604020202020204" pitchFamily="34" charset="0"/>
                <a:cs typeface="Arial" panose="020B0604020202020204" pitchFamily="34" charset="0"/>
              </a:rPr>
              <a:t>Dan Maxwell </a:t>
            </a:r>
            <a:r>
              <a:rPr lang="en-US" sz="2800" dirty="0" smtClean="0">
                <a:solidFill>
                  <a:schemeClr val="bg1"/>
                </a:solidFill>
                <a:latin typeface="Arial" panose="020B0604020202020204" pitchFamily="34" charset="0"/>
                <a:cs typeface="Arial" panose="020B0604020202020204" pitchFamily="34" charset="0"/>
              </a:rPr>
              <a:t>- </a:t>
            </a:r>
            <a:r>
              <a:rPr lang="en-US" sz="2800" dirty="0">
                <a:solidFill>
                  <a:schemeClr val="bg1"/>
                </a:solidFill>
                <a:latin typeface="Arial" panose="020B0604020202020204" pitchFamily="34" charset="0"/>
                <a:cs typeface="Arial" panose="020B0604020202020204" pitchFamily="34" charset="0"/>
              </a:rPr>
              <a:t>Associate University </a:t>
            </a:r>
            <a:r>
              <a:rPr lang="en-US" sz="2800" dirty="0" smtClean="0">
                <a:solidFill>
                  <a:schemeClr val="bg1"/>
                </a:solidFill>
                <a:latin typeface="Arial" panose="020B0604020202020204" pitchFamily="34" charset="0"/>
                <a:cs typeface="Arial" panose="020B0604020202020204" pitchFamily="34" charset="0"/>
              </a:rPr>
              <a:t>Librarian at the University of Florida</a:t>
            </a:r>
          </a:p>
          <a:p>
            <a:pPr marL="342900" indent="-342900">
              <a:buFont typeface="Arial" panose="020B0604020202020204" pitchFamily="34" charset="0"/>
              <a:buChar char="•"/>
            </a:pPr>
            <a:r>
              <a:rPr lang="en-US" sz="2800" dirty="0">
                <a:solidFill>
                  <a:schemeClr val="bg1"/>
                </a:solidFill>
                <a:latin typeface="Arial" panose="020B0604020202020204" pitchFamily="34" charset="0"/>
                <a:cs typeface="Arial" panose="020B0604020202020204" pitchFamily="34" charset="0"/>
              </a:rPr>
              <a:t>Plato Smith </a:t>
            </a:r>
            <a:r>
              <a:rPr lang="en-US" sz="2800" dirty="0" smtClean="0">
                <a:solidFill>
                  <a:schemeClr val="bg1"/>
                </a:solidFill>
                <a:latin typeface="Arial" panose="020B0604020202020204" pitchFamily="34" charset="0"/>
                <a:cs typeface="Arial" panose="020B0604020202020204" pitchFamily="34" charset="0"/>
              </a:rPr>
              <a:t>- Data </a:t>
            </a:r>
            <a:r>
              <a:rPr lang="en-US" sz="2800" dirty="0">
                <a:solidFill>
                  <a:schemeClr val="bg1"/>
                </a:solidFill>
                <a:latin typeface="Arial" panose="020B0604020202020204" pitchFamily="34" charset="0"/>
                <a:cs typeface="Arial" panose="020B0604020202020204" pitchFamily="34" charset="0"/>
              </a:rPr>
              <a:t>Management Librarian at the University of Florida</a:t>
            </a:r>
            <a:endParaRPr lang="en-US" sz="2800" dirty="0" smtClean="0">
              <a:solidFill>
                <a:schemeClr val="bg1"/>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800" dirty="0">
                <a:solidFill>
                  <a:schemeClr val="bg1"/>
                </a:solidFill>
                <a:latin typeface="Arial" panose="020B0604020202020204" pitchFamily="34" charset="0"/>
                <a:cs typeface="Arial" panose="020B0604020202020204" pitchFamily="34" charset="0"/>
              </a:rPr>
              <a:t>Robert Phillips - Information </a:t>
            </a:r>
            <a:r>
              <a:rPr lang="en-US" sz="2800" dirty="0" smtClean="0">
                <a:solidFill>
                  <a:schemeClr val="bg1"/>
                </a:solidFill>
                <a:latin typeface="Arial" panose="020B0604020202020204" pitchFamily="34" charset="0"/>
                <a:cs typeface="Arial" panose="020B0604020202020204" pitchFamily="34" charset="0"/>
              </a:rPr>
              <a:t>Technologist, </a:t>
            </a:r>
            <a:r>
              <a:rPr lang="en-US" sz="2800" dirty="0">
                <a:solidFill>
                  <a:schemeClr val="bg1"/>
                </a:solidFill>
                <a:latin typeface="Arial" panose="020B0604020202020204" pitchFamily="34" charset="0"/>
                <a:cs typeface="Arial" panose="020B0604020202020204" pitchFamily="34" charset="0"/>
              </a:rPr>
              <a:t>George A </a:t>
            </a:r>
            <a:r>
              <a:rPr lang="en-US" sz="2800" dirty="0" err="1">
                <a:solidFill>
                  <a:schemeClr val="bg1"/>
                </a:solidFill>
                <a:latin typeface="Arial" panose="020B0604020202020204" pitchFamily="34" charset="0"/>
                <a:cs typeface="Arial" panose="020B0604020202020204" pitchFamily="34" charset="0"/>
              </a:rPr>
              <a:t>Smathers</a:t>
            </a:r>
            <a:r>
              <a:rPr lang="en-US" sz="2800" dirty="0">
                <a:solidFill>
                  <a:schemeClr val="bg1"/>
                </a:solidFill>
                <a:latin typeface="Arial" panose="020B0604020202020204" pitchFamily="34" charset="0"/>
                <a:cs typeface="Arial" panose="020B0604020202020204" pitchFamily="34" charset="0"/>
              </a:rPr>
              <a:t> </a:t>
            </a:r>
            <a:r>
              <a:rPr lang="en-US" sz="2800" dirty="0" smtClean="0">
                <a:solidFill>
                  <a:schemeClr val="bg1"/>
                </a:solidFill>
                <a:latin typeface="Arial" panose="020B0604020202020204" pitchFamily="34" charset="0"/>
                <a:cs typeface="Arial" panose="020B0604020202020204" pitchFamily="34" charset="0"/>
              </a:rPr>
              <a:t>Libraries at the University of Florida</a:t>
            </a:r>
            <a:endParaRPr lang="en-US" sz="2800" dirty="0">
              <a:solidFill>
                <a:schemeClr val="bg1"/>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800" dirty="0" smtClean="0">
                <a:solidFill>
                  <a:schemeClr val="bg1"/>
                </a:solidFill>
                <a:latin typeface="Arial" panose="020B0604020202020204" pitchFamily="34" charset="0"/>
                <a:cs typeface="Arial" panose="020B0604020202020204" pitchFamily="34" charset="0"/>
              </a:rPr>
              <a:t>Peter </a:t>
            </a:r>
            <a:r>
              <a:rPr lang="en-US" sz="2800" dirty="0">
                <a:solidFill>
                  <a:schemeClr val="bg1"/>
                </a:solidFill>
                <a:latin typeface="Arial" panose="020B0604020202020204" pitchFamily="34" charset="0"/>
                <a:cs typeface="Arial" panose="020B0604020202020204" pitchFamily="34" charset="0"/>
              </a:rPr>
              <a:t>Fredrick </a:t>
            </a:r>
            <a:r>
              <a:rPr lang="en-US" sz="2800" dirty="0" smtClean="0">
                <a:solidFill>
                  <a:schemeClr val="bg1"/>
                </a:solidFill>
                <a:latin typeface="Arial" panose="020B0604020202020204" pitchFamily="34" charset="0"/>
                <a:cs typeface="Arial" panose="020B0604020202020204" pitchFamily="34" charset="0"/>
              </a:rPr>
              <a:t>- </a:t>
            </a:r>
            <a:r>
              <a:rPr lang="en-US" sz="2800" dirty="0">
                <a:solidFill>
                  <a:schemeClr val="bg1"/>
                </a:solidFill>
                <a:latin typeface="Arial" panose="020B0604020202020204" pitchFamily="34" charset="0"/>
                <a:cs typeface="Arial" panose="020B0604020202020204" pitchFamily="34" charset="0"/>
              </a:rPr>
              <a:t>Research </a:t>
            </a:r>
            <a:r>
              <a:rPr lang="en-US" sz="2800" dirty="0" smtClean="0">
                <a:solidFill>
                  <a:schemeClr val="bg1"/>
                </a:solidFill>
                <a:latin typeface="Arial" panose="020B0604020202020204" pitchFamily="34" charset="0"/>
                <a:cs typeface="Arial" panose="020B0604020202020204" pitchFamily="34" charset="0"/>
              </a:rPr>
              <a:t>Professor in the Department </a:t>
            </a:r>
            <a:r>
              <a:rPr lang="en-US" sz="2800" dirty="0">
                <a:solidFill>
                  <a:schemeClr val="bg1"/>
                </a:solidFill>
                <a:latin typeface="Arial" panose="020B0604020202020204" pitchFamily="34" charset="0"/>
                <a:cs typeface="Arial" panose="020B0604020202020204" pitchFamily="34" charset="0"/>
              </a:rPr>
              <a:t>of Wildlife Ecology and </a:t>
            </a:r>
            <a:r>
              <a:rPr lang="en-US" sz="2800" dirty="0" smtClean="0">
                <a:solidFill>
                  <a:schemeClr val="bg1"/>
                </a:solidFill>
                <a:latin typeface="Arial" panose="020B0604020202020204" pitchFamily="34" charset="0"/>
                <a:cs typeface="Arial" panose="020B0604020202020204" pitchFamily="34" charset="0"/>
              </a:rPr>
              <a:t>Conservation at the University of Florida</a:t>
            </a:r>
          </a:p>
          <a:p>
            <a:pPr marL="342900" indent="-342900">
              <a:buFont typeface="Arial" panose="020B0604020202020204" pitchFamily="34" charset="0"/>
              <a:buChar char="•"/>
            </a:pPr>
            <a:r>
              <a:rPr lang="en-US" sz="2800" dirty="0" smtClean="0">
                <a:solidFill>
                  <a:schemeClr val="bg1"/>
                </a:solidFill>
                <a:latin typeface="Arial" panose="020B0604020202020204" pitchFamily="34" charset="0"/>
                <a:cs typeface="Arial" panose="020B0604020202020204" pitchFamily="34" charset="0"/>
              </a:rPr>
              <a:t>Steve Beck - Research Coordinator for Lone Cabbage Reef Restoration Project at the University of Florida</a:t>
            </a:r>
          </a:p>
          <a:p>
            <a:pPr marL="342900" indent="-342900">
              <a:buFont typeface="Arial" panose="020B0604020202020204" pitchFamily="34" charset="0"/>
              <a:buChar char="•"/>
            </a:pPr>
            <a:r>
              <a:rPr lang="en-US" sz="2800" dirty="0" smtClean="0">
                <a:solidFill>
                  <a:schemeClr val="bg1"/>
                </a:solidFill>
                <a:latin typeface="Arial" panose="020B0604020202020204" pitchFamily="34" charset="0"/>
                <a:cs typeface="Arial" panose="020B0604020202020204" pitchFamily="34" charset="0"/>
              </a:rPr>
              <a:t>Sarah </a:t>
            </a:r>
            <a:r>
              <a:rPr lang="en-US" sz="2800" dirty="0">
                <a:solidFill>
                  <a:schemeClr val="bg1"/>
                </a:solidFill>
                <a:latin typeface="Arial" panose="020B0604020202020204" pitchFamily="34" charset="0"/>
                <a:cs typeface="Arial" panose="020B0604020202020204" pitchFamily="34" charset="0"/>
              </a:rPr>
              <a:t>Meyer - Health Sciences Librarian at the University of </a:t>
            </a:r>
            <a:r>
              <a:rPr lang="en-US" sz="2800" dirty="0" smtClean="0">
                <a:solidFill>
                  <a:schemeClr val="bg1"/>
                </a:solidFill>
                <a:latin typeface="Arial" panose="020B0604020202020204" pitchFamily="34" charset="0"/>
                <a:cs typeface="Arial" panose="020B0604020202020204" pitchFamily="34" charset="0"/>
              </a:rPr>
              <a:t>Florida</a:t>
            </a:r>
          </a:p>
        </p:txBody>
      </p:sp>
      <p:pic>
        <p:nvPicPr>
          <p:cNvPr id="14" name="Picture 13"/>
          <p:cNvPicPr>
            <a:picLocks noChangeAspect="1"/>
          </p:cNvPicPr>
          <p:nvPr/>
        </p:nvPicPr>
        <p:blipFill>
          <a:blip r:embed="rId13"/>
          <a:stretch>
            <a:fillRect/>
          </a:stretch>
        </p:blipFill>
        <p:spPr>
          <a:xfrm>
            <a:off x="35823685" y="19684657"/>
            <a:ext cx="7944185" cy="6229350"/>
          </a:xfrm>
          <a:prstGeom prst="rect">
            <a:avLst/>
          </a:prstGeom>
        </p:spPr>
      </p:pic>
    </p:spTree>
    <p:extLst>
      <p:ext uri="{BB962C8B-B14F-4D97-AF65-F5344CB8AC3E}">
        <p14:creationId xmlns:p14="http://schemas.microsoft.com/office/powerpoint/2010/main" val="3330179127"/>
      </p:ext>
    </p:extLst>
  </p:cSld>
  <p:clrMapOvr>
    <a:masterClrMapping/>
  </p:clrMapOvr>
  <p:timing>
    <p:tnLst>
      <p:par>
        <p:cTn id="1" dur="indefinite" restart="never" nodeType="tmRoot"/>
      </p:par>
    </p:tnLst>
  </p:timing>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docProps/app.xml><?xml version="1.0" encoding="utf-8"?>
<Properties xmlns="http://schemas.openxmlformats.org/officeDocument/2006/extended-properties" xmlns:vt="http://schemas.openxmlformats.org/officeDocument/2006/docPropsVTypes">
  <Template>TM10001115[[fn=Parcel]]</Template>
  <TotalTime>1560</TotalTime>
  <Words>767</Words>
  <Application>Microsoft Office PowerPoint</Application>
  <PresentationFormat>Custom</PresentationFormat>
  <Paragraphs>75</Paragraphs>
  <Slides>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vt:i4>
      </vt:variant>
    </vt:vector>
  </HeadingPairs>
  <TitlesOfParts>
    <vt:vector size="5" baseType="lpstr">
      <vt:lpstr>Arial</vt:lpstr>
      <vt:lpstr>Gill Sans MT</vt:lpstr>
      <vt:lpstr>Wingdings</vt:lpstr>
      <vt:lpstr>Parcel</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Moreno,Melissa M</dc:creator>
  <cp:lastModifiedBy>Moreno,Melissa M</cp:lastModifiedBy>
  <cp:revision>92</cp:revision>
  <cp:lastPrinted>2019-04-12T15:35:57Z</cp:lastPrinted>
  <dcterms:created xsi:type="dcterms:W3CDTF">2019-03-17T22:21:30Z</dcterms:created>
  <dcterms:modified xsi:type="dcterms:W3CDTF">2019-09-09T21:07:55Z</dcterms:modified>
</cp:coreProperties>
</file>